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3" r:id="rId4"/>
  </p:sldMasterIdLst>
  <p:notesMasterIdLst>
    <p:notesMasterId r:id="rId13"/>
  </p:notesMasterIdLst>
  <p:handoutMasterIdLst>
    <p:handoutMasterId r:id="rId27"/>
  </p:handoutMasterIdLst>
  <p:sldIdLst>
    <p:sldId id="396" r:id="rId5"/>
    <p:sldId id="642" r:id="rId6"/>
    <p:sldId id="711" r:id="rId7"/>
    <p:sldId id="762" r:id="rId8"/>
    <p:sldId id="764" r:id="rId9"/>
    <p:sldId id="737" r:id="rId10"/>
    <p:sldId id="763" r:id="rId11"/>
    <p:sldId id="714" r:id="rId12"/>
    <p:sldId id="782" r:id="rId14"/>
    <p:sldId id="739" r:id="rId15"/>
    <p:sldId id="740" r:id="rId16"/>
    <p:sldId id="718" r:id="rId17"/>
    <p:sldId id="720" r:id="rId18"/>
    <p:sldId id="741" r:id="rId19"/>
    <p:sldId id="768" r:id="rId20"/>
    <p:sldId id="766" r:id="rId21"/>
    <p:sldId id="765" r:id="rId22"/>
    <p:sldId id="695" r:id="rId23"/>
    <p:sldId id="696" r:id="rId24"/>
    <p:sldId id="697" r:id="rId25"/>
    <p:sldId id="698" r:id="rId26"/>
  </p:sldIdLst>
  <p:sldSz cx="9144000" cy="5143500" type="screen16x9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A4FF"/>
    <a:srgbClr val="DF0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83"/>
    <p:restoredTop sz="94634"/>
  </p:normalViewPr>
  <p:slideViewPr>
    <p:cSldViewPr showGuides="1">
      <p:cViewPr>
        <p:scale>
          <a:sx n="92" d="100"/>
          <a:sy n="92" d="100"/>
        </p:scale>
        <p:origin x="456" y="720"/>
      </p:cViewPr>
      <p:guideLst>
        <p:guide orient="horz" pos="175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5003" cy="45003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0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noProof="1" dirty="0"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FD3D367-4252-48A5-8B96-51D95E89A97C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614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6147" name="文本占位符 6145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Click to edit Master text styles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1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Second level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2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Third level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3" indent="685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Fourth level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4" indent="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Fifth level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1pPr>
    <a:lvl2pPr lvl="1" indent="228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2pPr>
    <a:lvl3pPr lvl="2" indent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3pPr>
    <a:lvl4pPr lvl="3" indent="685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4pPr>
    <a:lvl5pPr lvl="4" indent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5pPr>
    <a:lvl6pPr marL="2286000" lvl="5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6pPr>
    <a:lvl7pPr marL="2743200" lvl="6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7pPr>
    <a:lvl8pPr marL="3200400" lvl="7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8pPr>
    <a:lvl9pPr marL="3657600" lvl="8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4294967295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4294967295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68263"/>
            <a:ext cx="2057400" cy="5075237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68263"/>
            <a:ext cx="6052930" cy="5075237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829"/>
            <a:ext cx="3655181" cy="61793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034"/>
            <a:ext cx="3655181" cy="264321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6C39F1A-8B0B-4C19-B2DF-1786F951701A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A5166D-10F7-4553-A2D0-17F2D025A912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EADA8DC-7C00-4E4D-897A-CABCF574F9C8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AF00FFF-F3E9-4EFB-9E53-D76A1B93B817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F9EBCBE-17BB-44CB-96DA-3C65EEEE8B74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6DD211F-54FE-4CAE-9BD1-ED6EA9FBF677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1CD3D29-BBEE-4C0A-B0D3-EC6E1405F3B1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A2A9A0E-CC8F-4F8F-A6B2-3263F4EE36FF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F42E725-EDEA-4142-BF28-7A8B227A9C9A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D4B69AB-6EB3-431A-A225-63409720CFB7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FB8F870-EB69-4A62-98EB-14804064D0D6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2504" cy="394335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150"/>
            <a:ext cx="4032504" cy="394335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829"/>
            <a:ext cx="3655181" cy="617934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034"/>
            <a:ext cx="3655181" cy="264321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 vert="horz" wrap="square" lIns="45718" tIns="45718" rIns="45718" bIns="45718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5" Type="http://schemas.openxmlformats.org/officeDocument/2006/relationships/image" Target="../media/image3.png"/><Relationship Id="rId14" Type="http://schemas.openxmlformats.org/officeDocument/2006/relationships/image" Target="../media/image2.png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4"/>
          <p:cNvSpPr>
            <a:spLocks noGrp="1"/>
          </p:cNvSpPr>
          <p:nvPr>
            <p:ph type="title"/>
          </p:nvPr>
        </p:nvSpPr>
        <p:spPr>
          <a:xfrm>
            <a:off x="457200" y="68263"/>
            <a:ext cx="8229600" cy="1131887"/>
          </a:xfrm>
          <a:prstGeom prst="rect">
            <a:avLst/>
          </a:prstGeom>
          <a:noFill/>
          <a:ln w="12700">
            <a:noFill/>
          </a:ln>
        </p:spPr>
        <p:txBody>
          <a:bodyPr lIns="45718" tIns="45718" rIns="45718" bIns="45718" anchor="ctr"/>
          <a:lstStyle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7" name="文本占位符 1025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noFill/>
          <a:ln w="12700">
            <a:noFill/>
          </a:ln>
        </p:spPr>
        <p:txBody>
          <a:bodyPr lIns="45718" tIns="45718" rIns="45718" bIns="45718" anchor="t"/>
          <a:lstStyle/>
          <a:p>
            <a:pPr lvl="0" indent="-34290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 indent="-3259455"/>
            <a:r>
              <a:rPr lang="en-US" altLang="zh-CN" dirty="0"/>
              <a:t>Second level</a:t>
            </a:r>
            <a:endParaRPr lang="en-US" altLang="zh-CN" dirty="0"/>
          </a:p>
          <a:p>
            <a:pPr lvl="2" indent="-3038475"/>
            <a:r>
              <a:rPr lang="en-US" altLang="zh-CN" dirty="0"/>
              <a:t>Third level</a:t>
            </a:r>
            <a:endParaRPr lang="en-US" altLang="zh-CN" dirty="0"/>
          </a:p>
          <a:p>
            <a:pPr lvl="3" indent="-3634105"/>
            <a:r>
              <a:rPr lang="en-US" altLang="zh-CN" dirty="0"/>
              <a:t>Fourth level</a:t>
            </a:r>
            <a:endParaRPr lang="en-US" altLang="zh-CN" dirty="0"/>
          </a:p>
          <a:p>
            <a:pPr lvl="4" indent="-3634105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2" name="灯片编号占位符 1026"/>
          <p:cNvSpPr>
            <a:spLocks noGrp="1"/>
          </p:cNvSpPr>
          <p:nvPr>
            <p:ph type="sldNum" sz="quarter" idx="2"/>
          </p:nvPr>
        </p:nvSpPr>
        <p:spPr>
          <a:xfrm>
            <a:off x="8426450" y="4765675"/>
            <a:ext cx="257175" cy="269875"/>
          </a:xfrm>
          <a:prstGeom prst="rect">
            <a:avLst/>
          </a:prstGeom>
          <a:noFill/>
          <a:ln w="12700">
            <a:noFill/>
          </a:ln>
        </p:spPr>
        <p:txBody>
          <a:bodyPr vert="horz" wrap="none" lIns="45718" tIns="45718" rIns="45718" bIns="45718" numCol="1" anchor="ctr" anchorCtr="0" compatLnSpc="1"/>
          <a:lstStyle>
            <a:lvl1pPr algn="r">
              <a:defRPr sz="1200" b="0" noProof="1" dirty="0">
                <a:solidFill>
                  <a:srgbClr val="888888"/>
                </a:solidFill>
                <a:ea typeface="宋体" panose="02010600030101010101" pitchFamily="2" charset="-122"/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rgbClr val="000000"/>
          </a:solidFill>
          <a:latin typeface="+mj-lt"/>
          <a:ea typeface="+mj-ea"/>
          <a:cs typeface="Calibri" panose="020F0502020204030204" pitchFamily="34" charset="0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5pPr>
      <a:lvl6pPr marL="4572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6pPr>
      <a:lvl7pPr marL="9144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7pPr>
      <a:lvl8pPr marL="13716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8pPr>
      <a:lvl9pPr marL="18288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1pPr>
      <a:lvl2pPr marL="3716655" lvl="1" indent="-325945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2pPr>
      <a:lvl3pPr marL="3952875" lvl="2" indent="-303847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3pPr>
      <a:lvl4pPr marL="5005705" lvl="3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4pPr>
      <a:lvl5pPr marL="5462905" lvl="4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»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0" lvl="1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0" lvl="2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0" lvl="3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0" lvl="4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286000" lvl="5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743200" lvl="6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200400" lvl="7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657600" lvl="8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5120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-7937"/>
            <a:ext cx="9144000" cy="368300"/>
          </a:xfrm>
          <a:prstGeom prst="rect">
            <a:avLst/>
          </a:prstGeom>
          <a:noFill/>
          <a:ln w="12700">
            <a:noFill/>
          </a:ln>
        </p:spPr>
      </p:pic>
      <p:pic>
        <p:nvPicPr>
          <p:cNvPr id="2051" name="图片 5121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4879975"/>
            <a:ext cx="9144000" cy="26670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2" name="灯片编号占位符 5122"/>
          <p:cNvSpPr>
            <a:spLocks noGrp="1"/>
          </p:cNvSpPr>
          <p:nvPr>
            <p:ph type="sldNum" sz="quarter" idx="2"/>
          </p:nvPr>
        </p:nvSpPr>
        <p:spPr>
          <a:xfrm>
            <a:off x="6315075" y="4627563"/>
            <a:ext cx="234950" cy="247650"/>
          </a:xfrm>
          <a:prstGeom prst="rect">
            <a:avLst/>
          </a:prstGeom>
          <a:noFill/>
          <a:ln w="12700">
            <a:noFill/>
          </a:ln>
        </p:spPr>
        <p:txBody>
          <a:bodyPr vert="horz" wrap="none" lIns="34290" tIns="34290" rIns="34290" bIns="34290" numCol="1" anchor="ctr" anchorCtr="0" compatLnSpc="1"/>
          <a:lstStyle>
            <a:lvl1pPr algn="r">
              <a:defRPr sz="1200" b="0" noProof="1" dirty="0">
                <a:solidFill>
                  <a:srgbClr val="888888"/>
                </a:solidFill>
                <a:ea typeface="宋体" panose="02010600030101010101" pitchFamily="2" charset="-122"/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rgbClr val="000000"/>
          </a:solidFill>
          <a:latin typeface="+mj-lt"/>
          <a:ea typeface="+mj-ea"/>
          <a:cs typeface="Calibri" panose="020F0502020204030204" pitchFamily="34" charset="0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5pPr>
      <a:lvl6pPr marL="4572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6pPr>
      <a:lvl7pPr marL="9144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7pPr>
      <a:lvl8pPr marL="13716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8pPr>
      <a:lvl9pPr marL="18288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1pPr>
      <a:lvl2pPr marL="3716655" lvl="1" indent="-325945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2pPr>
      <a:lvl3pPr marL="3952875" lvl="2" indent="-303847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3pPr>
      <a:lvl4pPr marL="5005705" lvl="3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4pPr>
      <a:lvl5pPr marL="5462905" lvl="4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»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0" lvl="1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0" lvl="2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0" lvl="3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0" lvl="4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286000" lvl="5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743200" lvl="6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200400" lvl="7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657600" lvl="8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075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noProof="1" dirty="0">
                <a:solidFill>
                  <a:srgbClr val="898989"/>
                </a:solidFill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1FDD982-653C-4858-95C9-547878939D00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宋体" panose="02010600030101010101" pitchFamily="2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25.jpeg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任意多边形 7168"/>
          <p:cNvSpPr/>
          <p:nvPr/>
        </p:nvSpPr>
        <p:spPr>
          <a:xfrm>
            <a:off x="-28575" y="4264025"/>
            <a:ext cx="9201150" cy="1263650"/>
          </a:xfrm>
          <a:custGeom>
            <a:avLst/>
            <a:gdLst/>
            <a:ahLst/>
            <a:cxnLst>
              <a:cxn ang="0">
                <a:pos x="0" y="494813"/>
              </a:cxn>
              <a:cxn ang="0">
                <a:pos x="4600575" y="0"/>
              </a:cxn>
              <a:cxn ang="0">
                <a:pos x="9201150" y="494813"/>
              </a:cxn>
              <a:cxn ang="0">
                <a:pos x="9201150" y="1263650"/>
              </a:cxn>
              <a:cxn ang="0">
                <a:pos x="0" y="1263650"/>
              </a:cxn>
              <a:cxn ang="0">
                <a:pos x="0" y="494813"/>
              </a:cxn>
            </a:cxnLst>
            <a:rect l="0" t="0" r="0" b="0"/>
            <a:pathLst>
              <a:path w="21600" h="21600">
                <a:moveTo>
                  <a:pt x="0" y="8458"/>
                </a:moveTo>
                <a:lnTo>
                  <a:pt x="10800" y="0"/>
                </a:lnTo>
                <a:lnTo>
                  <a:pt x="21600" y="8458"/>
                </a:lnTo>
                <a:lnTo>
                  <a:pt x="21600" y="21600"/>
                </a:lnTo>
                <a:lnTo>
                  <a:pt x="0" y="21600"/>
                </a:lnTo>
                <a:lnTo>
                  <a:pt x="0" y="8458"/>
                </a:lnTo>
                <a:close/>
              </a:path>
            </a:pathLst>
          </a:custGeom>
          <a:solidFill>
            <a:srgbClr val="FFFFFF"/>
          </a:solidFill>
          <a:ln w="12700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7410" name="图片 7169" descr="image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71500" cy="57150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17411" name="矩形 7170"/>
          <p:cNvSpPr/>
          <p:nvPr/>
        </p:nvSpPr>
        <p:spPr>
          <a:xfrm>
            <a:off x="-11112" y="-28575"/>
            <a:ext cx="9201150" cy="520065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lIns="45720" rIns="45720" anchor="ctr"/>
          <a:lstStyle/>
          <a:p>
            <a:pPr hangingPunct="0"/>
            <a:endParaRPr lang="en-US" altLang="en-US" dirty="0"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17412" name="任意多边形 7171"/>
          <p:cNvSpPr/>
          <p:nvPr/>
        </p:nvSpPr>
        <p:spPr>
          <a:xfrm>
            <a:off x="-317" y="4264025"/>
            <a:ext cx="9201150" cy="1263650"/>
          </a:xfrm>
          <a:custGeom>
            <a:avLst/>
            <a:gdLst/>
            <a:ahLst/>
            <a:cxnLst>
              <a:cxn ang="0">
                <a:pos x="0" y="494813"/>
              </a:cxn>
              <a:cxn ang="0">
                <a:pos x="4600576" y="0"/>
              </a:cxn>
              <a:cxn ang="0">
                <a:pos x="9201151" y="494813"/>
              </a:cxn>
              <a:cxn ang="0">
                <a:pos x="9201151" y="1263650"/>
              </a:cxn>
              <a:cxn ang="0">
                <a:pos x="0" y="1263650"/>
              </a:cxn>
              <a:cxn ang="0">
                <a:pos x="0" y="494813"/>
              </a:cxn>
            </a:cxnLst>
            <a:rect l="0" t="0" r="0" b="0"/>
            <a:pathLst>
              <a:path w="21600" h="21600">
                <a:moveTo>
                  <a:pt x="0" y="8458"/>
                </a:moveTo>
                <a:lnTo>
                  <a:pt x="10800" y="0"/>
                </a:lnTo>
                <a:lnTo>
                  <a:pt x="21600" y="8458"/>
                </a:lnTo>
                <a:lnTo>
                  <a:pt x="21600" y="21600"/>
                </a:lnTo>
                <a:lnTo>
                  <a:pt x="0" y="21600"/>
                </a:lnTo>
                <a:lnTo>
                  <a:pt x="0" y="8458"/>
                </a:lnTo>
                <a:close/>
              </a:path>
            </a:pathLst>
          </a:custGeom>
          <a:solidFill>
            <a:srgbClr val="FFFFFF"/>
          </a:solidFill>
          <a:ln w="1270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13" name="矩形 7172"/>
          <p:cNvSpPr/>
          <p:nvPr/>
        </p:nvSpPr>
        <p:spPr>
          <a:xfrm>
            <a:off x="3849688" y="4827588"/>
            <a:ext cx="1668462" cy="293687"/>
          </a:xfrm>
          <a:prstGeom prst="rect">
            <a:avLst/>
          </a:prstGeom>
          <a:noFill/>
          <a:ln w="12700">
            <a:noFill/>
          </a:ln>
        </p:spPr>
        <p:txBody>
          <a:bodyPr lIns="45720" rIns="45720" anchor="t">
            <a:spAutoFit/>
          </a:bodyPr>
          <a:lstStyle/>
          <a:p>
            <a:pPr algn="ctr" hangingPunct="0"/>
            <a:r>
              <a:rPr lang="en-US" altLang="zh-CN" sz="1300" b="0" dirty="0">
                <a:solidFill>
                  <a:schemeClr val="accent1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www.xybsyw.com</a:t>
            </a:r>
            <a:endParaRPr lang="en-US" altLang="zh-CN" sz="1300" b="0" dirty="0">
              <a:solidFill>
                <a:schemeClr val="accent1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pic>
        <p:nvPicPr>
          <p:cNvPr id="17414" name="图片 7173" descr="未标题-2-01.png"/>
          <p:cNvPicPr>
            <a:picLocks noChangeAspect="1"/>
          </p:cNvPicPr>
          <p:nvPr/>
        </p:nvPicPr>
        <p:blipFill>
          <a:blip r:embed="rId2"/>
          <a:srcRect l="11931" t="5841" r="17577" b="54250"/>
          <a:stretch>
            <a:fillRect/>
          </a:stretch>
        </p:blipFill>
        <p:spPr>
          <a:xfrm>
            <a:off x="806768" y="317500"/>
            <a:ext cx="7556500" cy="4098925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7175" name="矩形 7174"/>
          <p:cNvSpPr/>
          <p:nvPr/>
        </p:nvSpPr>
        <p:spPr>
          <a:xfrm>
            <a:off x="2305685" y="1898650"/>
            <a:ext cx="4218940" cy="583565"/>
          </a:xfrm>
          <a:prstGeom prst="rect">
            <a:avLst/>
          </a:prstGeom>
          <a:noFill/>
          <a:ln w="12700">
            <a:noFill/>
          </a:ln>
          <a:effectLst>
            <a:outerShdw algn="ctr" rotWithShape="0">
              <a:srgbClr val="000000">
                <a:alpha val="31424"/>
              </a:srgbClr>
            </a:outerShdw>
          </a:effectLst>
        </p:spPr>
        <p:txBody>
          <a:bodyPr wrap="square" lIns="45720" rIns="4572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学 生 端 操 作 指 南</a:t>
            </a: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微软雅黑" panose="020B0503020204020204" pitchFamily="34" charset="-122"/>
              </a:rPr>
              <a:t>  </a:t>
            </a:r>
            <a:endParaRPr kumimoji="0" lang="zh-CN" altLang="en-US" sz="3200" b="1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微软雅黑" panose="020B0503020204020204" pitchFamily="34" charset="-122"/>
            </a:endParaRPr>
          </a:p>
        </p:txBody>
      </p:sp>
      <p:pic>
        <p:nvPicPr>
          <p:cNvPr id="17416" name="图片 7175" descr="xybsyw.logo--filtered.png"/>
          <p:cNvPicPr>
            <a:picLocks noChangeAspect="1"/>
          </p:cNvPicPr>
          <p:nvPr/>
        </p:nvPicPr>
        <p:blipFill>
          <a:blip r:embed="rId3"/>
          <a:srcRect l="21" r="69138"/>
          <a:stretch>
            <a:fillRect/>
          </a:stretch>
        </p:blipFill>
        <p:spPr>
          <a:xfrm>
            <a:off x="4365625" y="4416425"/>
            <a:ext cx="439738" cy="419100"/>
          </a:xfrm>
          <a:prstGeom prst="rect">
            <a:avLst/>
          </a:prstGeom>
          <a:noFill/>
          <a:ln w="12700">
            <a:noFill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625" y="8890"/>
            <a:ext cx="2903855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查看实习任务报名</a:t>
            </a:r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(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集中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实习）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72720" y="281940"/>
            <a:ext cx="8388985" cy="87566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kern="1200" cap="none" spc="0" normalizeH="0" baseline="0" noProof="1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路径：</a:t>
            </a:r>
            <a:r>
              <a:rPr kumimoji="0" lang="zh-CN" altLang="en-US" sz="1600" b="0" kern="1200" cap="none" spc="0" normalizeH="0" baseline="0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实习报名(集中实习)，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成长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实习任务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集中实习</a:t>
            </a:r>
            <a:r>
              <a:rPr lang="en-US" altLang="zh-CN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→</a:t>
            </a:r>
            <a:r>
              <a:rPr lang="zh-CN" altLang="en-US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报名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lang="zh-CN" altLang="en-US" b="0" noProof="1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如果显示未邀请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即您不在集中实习的学生范围内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可联系管理员老师处理              </a:t>
            </a:r>
            <a:endParaRPr kumimoji="0" lang="zh-CN" altLang="en-US" b="0" kern="1200" cap="none" spc="0" normalizeH="0" baseline="0" noProof="1">
              <a:solidFill>
                <a:srgbClr val="DF002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2610" y="1232535"/>
            <a:ext cx="2058035" cy="3658870"/>
          </a:xfrm>
          <a:prstGeom prst="rect">
            <a:avLst/>
          </a:prstGeom>
        </p:spPr>
      </p:pic>
      <p:cxnSp>
        <p:nvCxnSpPr>
          <p:cNvPr id="17" name="直接箭头连接符 16"/>
          <p:cNvCxnSpPr/>
          <p:nvPr/>
        </p:nvCxnSpPr>
        <p:spPr>
          <a:xfrm flipV="1">
            <a:off x="1599565" y="3443605"/>
            <a:ext cx="405130" cy="26987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080135" y="1790700"/>
            <a:ext cx="519430" cy="27997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00000"/>
              </a:lnSpc>
            </a:pPr>
            <a:r>
              <a:rPr lang="zh-CN" altLang="en-US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点进去报名进入报名详情</a:t>
            </a:r>
            <a:endParaRPr lang="zh-CN" altLang="en-US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9095" y="1235710"/>
            <a:ext cx="2058035" cy="3655695"/>
          </a:xfrm>
          <a:prstGeom prst="rect">
            <a:avLst/>
          </a:prstGeom>
        </p:spPr>
      </p:pic>
      <p:cxnSp>
        <p:nvCxnSpPr>
          <p:cNvPr id="8" name="直接箭头连接符 7"/>
          <p:cNvCxnSpPr/>
          <p:nvPr/>
        </p:nvCxnSpPr>
        <p:spPr>
          <a:xfrm>
            <a:off x="4885690" y="4034155"/>
            <a:ext cx="422910" cy="43307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4366260" y="1913890"/>
            <a:ext cx="519430" cy="25533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00000"/>
              </a:lnSpc>
            </a:pPr>
            <a:r>
              <a:rPr lang="zh-CN" altLang="en-US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点击立即报名进行报名</a:t>
            </a:r>
            <a:endParaRPr lang="zh-CN" altLang="en-US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矩形 59407"/>
          <p:cNvSpPr/>
          <p:nvPr/>
        </p:nvSpPr>
        <p:spPr>
          <a:xfrm>
            <a:off x="12700" y="5239"/>
            <a:ext cx="3451225" cy="337185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algn="l">
              <a:buClrTx/>
              <a:buSzTx/>
            </a:pP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签到（如设置无需签到可忽略）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09245" y="921074"/>
            <a:ext cx="1684097" cy="364731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3252" y="921074"/>
            <a:ext cx="1684097" cy="3647318"/>
          </a:xfrm>
          <a:prstGeom prst="rect">
            <a:avLst/>
          </a:prstGeom>
        </p:spPr>
      </p:pic>
      <p:sp>
        <p:nvSpPr>
          <p:cNvPr id="28" name="文本框 17"/>
          <p:cNvSpPr txBox="1"/>
          <p:nvPr/>
        </p:nvSpPr>
        <p:spPr>
          <a:xfrm>
            <a:off x="4081981" y="2413808"/>
            <a:ext cx="1331836" cy="37798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0" dirty="0" smtClean="0">
                <a:solidFill>
                  <a:srgbClr val="FF0000"/>
                </a:solidFill>
                <a:latin typeface="文鼎中楷体" panose="03000600000000000000" charset="-122"/>
                <a:ea typeface="文鼎中楷体" panose="03000600000000000000" charset="-122"/>
              </a:rPr>
              <a:t>点击签到</a:t>
            </a:r>
            <a:endParaRPr lang="zh-CN" altLang="en-US" b="0" dirty="0" smtClean="0">
              <a:solidFill>
                <a:srgbClr val="FF0000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cxnSp>
        <p:nvCxnSpPr>
          <p:cNvPr id="29" name="直接箭头连接符 4"/>
          <p:cNvCxnSpPr/>
          <p:nvPr/>
        </p:nvCxnSpPr>
        <p:spPr>
          <a:xfrm flipV="1">
            <a:off x="3993342" y="1491678"/>
            <a:ext cx="1497520" cy="1"/>
          </a:xfrm>
          <a:prstGeom prst="straightConnector1">
            <a:avLst/>
          </a:prstGeom>
          <a:ln w="50800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框架 12"/>
          <p:cNvSpPr/>
          <p:nvPr/>
        </p:nvSpPr>
        <p:spPr>
          <a:xfrm>
            <a:off x="2271107" y="1266663"/>
            <a:ext cx="1722235" cy="495033"/>
          </a:xfrm>
          <a:prstGeom prst="frame">
            <a:avLst>
              <a:gd name="adj1" fmla="val 6616"/>
            </a:avLst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958742" y="851019"/>
            <a:ext cx="14550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0" dirty="0">
                <a:solidFill>
                  <a:srgbClr val="FF0000"/>
                </a:solidFill>
                <a:latin typeface="文鼎中楷体" panose="03000600000000000000" charset="-122"/>
                <a:ea typeface="文鼎中楷体" panose="03000600000000000000" charset="-122"/>
              </a:rPr>
              <a:t>点击实习计划</a:t>
            </a:r>
            <a:r>
              <a:rPr lang="zh-CN" altLang="en-US" b="0" dirty="0" smtClean="0">
                <a:solidFill>
                  <a:srgbClr val="FF0000"/>
                </a:solidFill>
                <a:latin typeface="文鼎中楷体" panose="03000600000000000000" charset="-122"/>
                <a:ea typeface="文鼎中楷体" panose="03000600000000000000" charset="-122"/>
              </a:rPr>
              <a:t>可勾选计划</a:t>
            </a:r>
            <a:endParaRPr lang="zh-CN" altLang="en-US" b="0" dirty="0" smtClean="0">
              <a:solidFill>
                <a:srgbClr val="FF0000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3195" y="414655"/>
            <a:ext cx="8388985" cy="5067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kern="1200" cap="none" spc="0" normalizeH="0" baseline="0" noProof="1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路径：</a:t>
            </a:r>
            <a:r>
              <a:rPr kumimoji="0" lang="zh-CN" altLang="en-US" sz="1600" b="0" kern="1200" cap="none" spc="0" normalizeH="0" baseline="0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签到，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成长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 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签到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            </a:t>
            </a:r>
            <a:endParaRPr kumimoji="0" lang="zh-CN" altLang="en-US" b="0" kern="1200" cap="none" spc="0" normalizeH="0" baseline="0" noProof="1">
              <a:solidFill>
                <a:srgbClr val="DF002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 flipV="1">
            <a:off x="2501900" y="2751455"/>
            <a:ext cx="269875" cy="36004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矩形 59407"/>
          <p:cNvSpPr/>
          <p:nvPr/>
        </p:nvSpPr>
        <p:spPr>
          <a:xfrm>
            <a:off x="12700" y="5239"/>
            <a:ext cx="3451225" cy="337185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提交周日志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6739" y="816633"/>
            <a:ext cx="1561173" cy="33810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80" y="816633"/>
            <a:ext cx="1561172" cy="338109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951" y="816633"/>
            <a:ext cx="1561172" cy="338109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1092" y="816633"/>
            <a:ext cx="1561172" cy="3381095"/>
          </a:xfrm>
          <a:prstGeom prst="rect">
            <a:avLst/>
          </a:prstGeom>
        </p:spPr>
      </p:pic>
      <p:sp>
        <p:nvSpPr>
          <p:cNvPr id="12" name="椭圆 11"/>
          <p:cNvSpPr/>
          <p:nvPr/>
        </p:nvSpPr>
        <p:spPr>
          <a:xfrm>
            <a:off x="3626937" y="4361192"/>
            <a:ext cx="370703" cy="370702"/>
          </a:xfrm>
          <a:prstGeom prst="ellipse">
            <a:avLst/>
          </a:prstGeom>
          <a:solidFill>
            <a:srgbClr val="5EA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3" name="文本框 5"/>
          <p:cNvSpPr txBox="1"/>
          <p:nvPr/>
        </p:nvSpPr>
        <p:spPr>
          <a:xfrm>
            <a:off x="2771880" y="2751762"/>
            <a:ext cx="2014538" cy="4095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b="0" dirty="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草稿箱在这里哟</a:t>
            </a:r>
            <a:r>
              <a:rPr lang="en-US" altLang="zh-CN" b="0" dirty="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~~</a:t>
            </a:r>
            <a:endParaRPr lang="en-US" altLang="zh-CN" b="0" dirty="0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937527" y="3156789"/>
            <a:ext cx="1663633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关联日期必须在实习时间范围内</a:t>
            </a:r>
            <a:endParaRPr lang="zh-CN" altLang="en-US" b="0" dirty="0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3510" y="342265"/>
            <a:ext cx="8388985" cy="5067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kern="1200" cap="none" spc="0" normalizeH="0" baseline="0" noProof="1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路径：</a:t>
            </a:r>
            <a:r>
              <a:rPr kumimoji="0" lang="zh-CN" altLang="en-US" sz="1600" b="0" kern="1200" cap="none" spc="0" normalizeH="0" baseline="0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提交周日志，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成长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 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周日志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选择月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周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日志</a:t>
            </a:r>
            <a:endParaRPr kumimoji="0" lang="zh-CN" altLang="en-US" b="0" kern="1200" cap="none" spc="0" normalizeH="0" baseline="0" noProof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cxnSp>
        <p:nvCxnSpPr>
          <p:cNvPr id="2" name="直接箭头连接符 1"/>
          <p:cNvCxnSpPr/>
          <p:nvPr/>
        </p:nvCxnSpPr>
        <p:spPr>
          <a:xfrm flipV="1">
            <a:off x="1302385" y="1975485"/>
            <a:ext cx="269875" cy="36004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箭头连接符 3"/>
          <p:cNvCxnSpPr/>
          <p:nvPr/>
        </p:nvCxnSpPr>
        <p:spPr>
          <a:xfrm>
            <a:off x="3627120" y="3426460"/>
            <a:ext cx="360045" cy="22542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 flipV="1">
            <a:off x="7586980" y="2751455"/>
            <a:ext cx="270510" cy="49530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矩形 59407"/>
          <p:cNvSpPr/>
          <p:nvPr/>
        </p:nvSpPr>
        <p:spPr>
          <a:xfrm>
            <a:off x="12700" y="5239"/>
            <a:ext cx="3451225" cy="337185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实习评价</a:t>
            </a:r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-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企业评价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8685" name="文本框 10"/>
          <p:cNvSpPr txBox="1"/>
          <p:nvPr/>
        </p:nvSpPr>
        <p:spPr>
          <a:xfrm>
            <a:off x="5629910" y="1002665"/>
            <a:ext cx="563880" cy="39306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企</a:t>
            </a:r>
            <a:endParaRPr lang="zh-CN" altLang="en-US" sz="1600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业</a:t>
            </a:r>
            <a:endParaRPr lang="zh-CN" altLang="en-US" sz="1600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导</a:t>
            </a:r>
            <a:endParaRPr lang="zh-CN" altLang="en-US" sz="1600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师</a:t>
            </a:r>
            <a:endParaRPr lang="zh-CN" altLang="en-US" sz="1600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验</a:t>
            </a:r>
            <a:endParaRPr lang="zh-CN" altLang="en-US" sz="1600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证</a:t>
            </a:r>
            <a:endParaRPr lang="zh-CN" altLang="en-US" sz="1600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码</a:t>
            </a:r>
            <a:endParaRPr lang="zh-CN" altLang="en-US" sz="1600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通</a:t>
            </a:r>
            <a:endParaRPr lang="zh-CN" altLang="en-US" sz="1600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过</a:t>
            </a:r>
            <a:endParaRPr lang="zh-CN" altLang="en-US" sz="1600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b="0" kern="0" noProof="1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评</a:t>
            </a:r>
            <a:endParaRPr lang="zh-CN" altLang="en-US" sz="1600" b="0" kern="0" noProof="1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b="0" kern="0" noProof="1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价</a:t>
            </a:r>
            <a:endParaRPr lang="zh-CN" altLang="en-US" sz="1600" b="0" kern="0" noProof="1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  <a:p>
            <a:pPr defTabSz="914400">
              <a:lnSpc>
                <a:spcPct val="130000"/>
              </a:lnSpc>
            </a:pPr>
            <a:endParaRPr lang="zh-CN" altLang="en-US" sz="1600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184" y="926182"/>
            <a:ext cx="1710114" cy="370366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4955" y="848712"/>
            <a:ext cx="1710113" cy="370366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3337" y="928551"/>
            <a:ext cx="1709313" cy="370192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42875" y="342265"/>
            <a:ext cx="8388985" cy="5067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kern="1200" cap="none" spc="0" normalizeH="0" baseline="0" noProof="1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路径：</a:t>
            </a:r>
            <a:r>
              <a:rPr kumimoji="0" lang="zh-CN" altLang="en-US" sz="1600" b="0" kern="1200" cap="none" spc="0" normalizeH="0" baseline="0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实习评价，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长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实习任务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实习评价</a:t>
            </a:r>
            <a:endParaRPr kumimoji="0" lang="zh-CN" altLang="en-US" b="0" kern="1200" cap="none" spc="0" normalizeH="0" baseline="0" noProof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6057265" y="2931795"/>
            <a:ext cx="405130" cy="40513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矩形 59407"/>
          <p:cNvSpPr/>
          <p:nvPr/>
        </p:nvSpPr>
        <p:spPr>
          <a:xfrm>
            <a:off x="12700" y="5080"/>
            <a:ext cx="3800475" cy="337185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实习评价</a:t>
            </a:r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2-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对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实习过程、老师的评价等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2875" y="342265"/>
            <a:ext cx="8388985" cy="5067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kern="1200" cap="none" spc="0" normalizeH="0" baseline="0" noProof="1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路径：</a:t>
            </a:r>
            <a:r>
              <a:rPr kumimoji="0" lang="zh-CN" altLang="en-US" sz="1600" b="0" kern="1200" cap="none" spc="0" normalizeH="0" baseline="0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实习评价</a:t>
            </a:r>
            <a:r>
              <a:rPr kumimoji="0" lang="zh-CN" altLang="en-US" sz="1600" b="0" kern="1200" cap="none" spc="0" normalizeH="0" baseline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，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长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实习任务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实习评价</a:t>
            </a:r>
            <a:endParaRPr kumimoji="0" lang="zh-CN" altLang="en-US" b="0" kern="1200" cap="none" spc="0" normalizeH="0" baseline="0" noProof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1330" y="969645"/>
            <a:ext cx="1712595" cy="30422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5190" y="1050925"/>
            <a:ext cx="1709420" cy="30416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6075" y="622935"/>
            <a:ext cx="2113915" cy="37693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8355" y="622935"/>
            <a:ext cx="2119630" cy="37598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0665" y="618490"/>
            <a:ext cx="2113280" cy="3768725"/>
          </a:xfrm>
          <a:prstGeom prst="rect">
            <a:avLst/>
          </a:prstGeom>
        </p:spPr>
      </p:pic>
      <p:sp>
        <p:nvSpPr>
          <p:cNvPr id="27653" name="文本框 11"/>
          <p:cNvSpPr txBox="1"/>
          <p:nvPr/>
        </p:nvSpPr>
        <p:spPr>
          <a:xfrm>
            <a:off x="346075" y="4481830"/>
            <a:ext cx="2025650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1400" b="0" dirty="0">
                <a:latin typeface="文鼎中楷体" panose="03000600000000000000" charset="-122"/>
                <a:ea typeface="文鼎中楷体" panose="03000600000000000000" charset="-122"/>
              </a:rPr>
              <a:t>实习模块客服中心入口</a:t>
            </a:r>
            <a:endParaRPr lang="zh-CN" altLang="en-US" sz="1400" b="0" dirty="0"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6" name="文本框 11"/>
          <p:cNvSpPr txBox="1"/>
          <p:nvPr/>
        </p:nvSpPr>
        <p:spPr>
          <a:xfrm>
            <a:off x="3395345" y="4551045"/>
            <a:ext cx="2025650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1400" b="0" dirty="0">
                <a:latin typeface="文鼎中楷体" panose="03000600000000000000" charset="-122"/>
                <a:ea typeface="文鼎中楷体" panose="03000600000000000000" charset="-122"/>
              </a:rPr>
              <a:t>我的</a:t>
            </a:r>
            <a:r>
              <a:rPr lang="en-US" altLang="zh-CN" sz="1400" b="0" dirty="0">
                <a:latin typeface="文鼎中楷体" panose="03000600000000000000" charset="-122"/>
                <a:ea typeface="文鼎中楷体" panose="03000600000000000000" charset="-122"/>
              </a:rPr>
              <a:t>-</a:t>
            </a:r>
            <a:r>
              <a:rPr lang="zh-CN" altLang="en-US" sz="1400" b="0" dirty="0">
                <a:latin typeface="文鼎中楷体" panose="03000600000000000000" charset="-122"/>
                <a:ea typeface="文鼎中楷体" panose="03000600000000000000" charset="-122"/>
              </a:rPr>
              <a:t>客服与反馈入口</a:t>
            </a:r>
            <a:endParaRPr lang="zh-CN" altLang="en-US" sz="1400" b="0" dirty="0"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7" name="文本框 11"/>
          <p:cNvSpPr txBox="1"/>
          <p:nvPr/>
        </p:nvSpPr>
        <p:spPr>
          <a:xfrm>
            <a:off x="7170420" y="4551045"/>
            <a:ext cx="954405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1400" b="0" dirty="0">
                <a:latin typeface="文鼎中楷体" panose="03000600000000000000" charset="-122"/>
                <a:ea typeface="文鼎中楷体" panose="03000600000000000000" charset="-122"/>
              </a:rPr>
              <a:t>客服中心</a:t>
            </a:r>
            <a:endParaRPr lang="zh-CN" altLang="en-US" sz="1400" b="0" dirty="0"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6282055" y="1716405"/>
            <a:ext cx="360045" cy="18034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5706745" y="1108075"/>
            <a:ext cx="51943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00000"/>
              </a:lnSpc>
            </a:pPr>
            <a:r>
              <a:rPr lang="zh-CN" altLang="en-US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快捷入口</a:t>
            </a:r>
            <a:endParaRPr lang="zh-CN" altLang="en-US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 flipV="1">
            <a:off x="6282055" y="2964815"/>
            <a:ext cx="360045" cy="18034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5762625" y="2794635"/>
            <a:ext cx="51943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00000"/>
              </a:lnSpc>
            </a:pPr>
            <a:r>
              <a:rPr lang="zh-CN" altLang="en-US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常见问题</a:t>
            </a:r>
            <a:endParaRPr lang="zh-CN" altLang="en-US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</p:txBody>
      </p:sp>
      <p:sp>
        <p:nvSpPr>
          <p:cNvPr id="27651" name="矩形 59407"/>
          <p:cNvSpPr/>
          <p:nvPr/>
        </p:nvSpPr>
        <p:spPr>
          <a:xfrm>
            <a:off x="12700" y="5239"/>
            <a:ext cx="3451225" cy="337185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p>
            <a:pPr hangingPunct="0"/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在线帮助中心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任意多边形 8196"/>
          <p:cNvSpPr/>
          <p:nvPr/>
        </p:nvSpPr>
        <p:spPr>
          <a:xfrm>
            <a:off x="3165475" y="2536825"/>
            <a:ext cx="3643313" cy="404813"/>
          </a:xfrm>
          <a:custGeom>
            <a:avLst/>
            <a:gdLst/>
            <a:ahLst/>
            <a:cxnLst>
              <a:cxn ang="0">
                <a:pos x="125661" y="141272"/>
              </a:cxn>
              <a:cxn ang="0">
                <a:pos x="125661" y="404812"/>
              </a:cxn>
              <a:cxn ang="0">
                <a:pos x="0" y="404812"/>
              </a:cxn>
              <a:cxn ang="0">
                <a:pos x="0" y="404456"/>
              </a:cxn>
              <a:cxn ang="0">
                <a:pos x="125661" y="141272"/>
              </a:cxn>
              <a:cxn ang="0">
                <a:pos x="460643" y="0"/>
              </a:cxn>
              <a:cxn ang="0">
                <a:pos x="3643313" y="0"/>
              </a:cxn>
              <a:cxn ang="0">
                <a:pos x="3643313" y="404812"/>
              </a:cxn>
              <a:cxn ang="0">
                <a:pos x="460643" y="404812"/>
              </a:cxn>
              <a:cxn ang="0">
                <a:pos x="460643" y="0"/>
              </a:cxn>
            </a:cxnLst>
            <a:rect l="0" t="0" r="0" b="0"/>
            <a:pathLst>
              <a:path w="21600" h="21600">
                <a:moveTo>
                  <a:pt x="745" y="7538"/>
                </a:moveTo>
                <a:lnTo>
                  <a:pt x="745" y="21600"/>
                </a:lnTo>
                <a:lnTo>
                  <a:pt x="0" y="21600"/>
                </a:lnTo>
                <a:lnTo>
                  <a:pt x="0" y="21581"/>
                </a:lnTo>
                <a:lnTo>
                  <a:pt x="745" y="7538"/>
                </a:lnTo>
                <a:close/>
                <a:moveTo>
                  <a:pt x="273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731" y="21600"/>
                </a:lnTo>
                <a:lnTo>
                  <a:pt x="2731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12700">
            <a:noFill/>
          </a:ln>
        </p:spPr>
        <p:txBody>
          <a:bodyPr/>
          <a:lstStyle/>
          <a:p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34" name="矩形 8197"/>
          <p:cNvSpPr/>
          <p:nvPr/>
        </p:nvSpPr>
        <p:spPr>
          <a:xfrm>
            <a:off x="3742690" y="2601278"/>
            <a:ext cx="2226310" cy="276860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anchor="ctr">
            <a:spAutoFit/>
          </a:bodyPr>
          <a:lstStyle/>
          <a:p>
            <a:pPr hangingPunct="0"/>
            <a:r>
              <a:rPr lang="zh-CN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小程序操作指南</a:t>
            </a:r>
            <a:endParaRPr lang="zh-CN" altLang="en-US" sz="1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435" name="矩形 8200"/>
          <p:cNvSpPr/>
          <p:nvPr/>
        </p:nvSpPr>
        <p:spPr>
          <a:xfrm>
            <a:off x="527050" y="2294890"/>
            <a:ext cx="1855788" cy="553720"/>
          </a:xfrm>
          <a:prstGeom prst="rect">
            <a:avLst/>
          </a:prstGeom>
          <a:noFill/>
          <a:ln w="12700">
            <a:noFill/>
          </a:ln>
        </p:spPr>
        <p:txBody>
          <a:bodyPr lIns="0" tIns="0" rIns="0" bIns="0" anchor="ctr">
            <a:spAutoFit/>
          </a:bodyPr>
          <a:lstStyle/>
          <a:p>
            <a:pPr algn="ctr" hangingPunct="0"/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目   录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hangingPunct="0"/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content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437" name="任意多边形 8198"/>
          <p:cNvSpPr/>
          <p:nvPr/>
        </p:nvSpPr>
        <p:spPr>
          <a:xfrm>
            <a:off x="3165475" y="1684338"/>
            <a:ext cx="3644900" cy="404812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rect l="txL" t="txT" r="txR" b="txB"/>
            <a:pathLst>
              <a:path w="21600" h="21600">
                <a:moveTo>
                  <a:pt x="745" y="7538"/>
                </a:moveTo>
                <a:lnTo>
                  <a:pt x="745" y="21600"/>
                </a:lnTo>
                <a:lnTo>
                  <a:pt x="0" y="21600"/>
                </a:lnTo>
                <a:lnTo>
                  <a:pt x="0" y="21581"/>
                </a:lnTo>
                <a:lnTo>
                  <a:pt x="745" y="7538"/>
                </a:lnTo>
                <a:close/>
                <a:moveTo>
                  <a:pt x="273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731" y="21600"/>
                </a:lnTo>
                <a:lnTo>
                  <a:pt x="2731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127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hangingPunct="0"/>
            <a:r>
              <a:rPr lang="en-US" altLang="zh-CN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       </a:t>
            </a:r>
            <a:r>
              <a:rPr lang="zh-CN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登录指南</a:t>
            </a:r>
            <a:endParaRPr lang="zh-CN" altLang="en-US" sz="1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任意多边形 8196"/>
          <p:cNvSpPr/>
          <p:nvPr/>
        </p:nvSpPr>
        <p:spPr>
          <a:xfrm>
            <a:off x="3159125" y="3375025"/>
            <a:ext cx="3643313" cy="404813"/>
          </a:xfrm>
          <a:custGeom>
            <a:avLst/>
            <a:gdLst/>
            <a:ahLst/>
            <a:cxnLst>
              <a:cxn ang="0">
                <a:pos x="125661" y="141272"/>
              </a:cxn>
              <a:cxn ang="0">
                <a:pos x="125661" y="404812"/>
              </a:cxn>
              <a:cxn ang="0">
                <a:pos x="0" y="404812"/>
              </a:cxn>
              <a:cxn ang="0">
                <a:pos x="0" y="404456"/>
              </a:cxn>
              <a:cxn ang="0">
                <a:pos x="125661" y="141272"/>
              </a:cxn>
              <a:cxn ang="0">
                <a:pos x="460643" y="0"/>
              </a:cxn>
              <a:cxn ang="0">
                <a:pos x="3643313" y="0"/>
              </a:cxn>
              <a:cxn ang="0">
                <a:pos x="3643313" y="404812"/>
              </a:cxn>
              <a:cxn ang="0">
                <a:pos x="460643" y="404812"/>
              </a:cxn>
              <a:cxn ang="0">
                <a:pos x="460643" y="0"/>
              </a:cxn>
            </a:cxnLst>
            <a:rect l="0" t="0" r="0" b="0"/>
            <a:pathLst>
              <a:path w="21600" h="21600">
                <a:moveTo>
                  <a:pt x="745" y="7538"/>
                </a:moveTo>
                <a:lnTo>
                  <a:pt x="745" y="21600"/>
                </a:lnTo>
                <a:lnTo>
                  <a:pt x="0" y="21600"/>
                </a:lnTo>
                <a:lnTo>
                  <a:pt x="0" y="21581"/>
                </a:lnTo>
                <a:lnTo>
                  <a:pt x="745" y="7538"/>
                </a:lnTo>
                <a:close/>
                <a:moveTo>
                  <a:pt x="273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731" y="21600"/>
                </a:lnTo>
                <a:lnTo>
                  <a:pt x="2731" y="0"/>
                </a:lnTo>
                <a:close/>
              </a:path>
            </a:pathLst>
          </a:custGeom>
          <a:solidFill>
            <a:srgbClr val="C00000"/>
          </a:solidFill>
          <a:ln w="12700">
            <a:noFill/>
          </a:ln>
        </p:spPr>
        <p:txBody>
          <a:bodyPr/>
          <a:lstStyle/>
          <a:p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8197"/>
          <p:cNvSpPr/>
          <p:nvPr/>
        </p:nvSpPr>
        <p:spPr>
          <a:xfrm>
            <a:off x="3817620" y="3438843"/>
            <a:ext cx="2084070" cy="276860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anchor="ctr">
            <a:spAutoFit/>
          </a:bodyPr>
          <a:lstStyle/>
          <a:p>
            <a:pPr hangingPunct="0"/>
            <a:r>
              <a:rPr lang="en-US" altLang="zh-CN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PC</a:t>
            </a:r>
            <a:r>
              <a:rPr lang="zh-CN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操作指南</a:t>
            </a:r>
            <a:endParaRPr lang="zh-CN" altLang="en-US" sz="1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882265" y="1219200"/>
            <a:ext cx="4120515" cy="1337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1</a:t>
            </a:r>
            <a:r>
              <a:rPr lang="zh-CN" altLang="en-US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、提交实习报告</a:t>
            </a:r>
            <a:br>
              <a:rPr lang="zh-CN" altLang="en-US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</a:br>
            <a:r>
              <a:rPr lang="en-US" altLang="zh-CN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2</a:t>
            </a:r>
            <a:r>
              <a:rPr lang="zh-CN" altLang="en-US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、实习手册导出</a:t>
            </a:r>
            <a:endParaRPr lang="en-US" altLang="zh-CN" sz="1800" b="0" strike="noStrike" noProof="1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3、</a:t>
            </a:r>
            <a:r>
              <a:rPr lang="zh-CN" altLang="en-US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成绩鉴定表</a:t>
            </a:r>
            <a:endParaRPr lang="zh-CN" altLang="en-US" sz="18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8290" y="-29845"/>
            <a:ext cx="174752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hangingPunct="0"/>
            <a:r>
              <a:rPr lang="zh-CN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主要步骤</a:t>
            </a:r>
            <a:endParaRPr lang="zh-CN" altLang="en-US" sz="1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9285" y="2790190"/>
            <a:ext cx="7885430" cy="21609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070" y="1154430"/>
            <a:ext cx="7770495" cy="2159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8915" name="矩形 59407"/>
          <p:cNvSpPr/>
          <p:nvPr/>
        </p:nvSpPr>
        <p:spPr>
          <a:xfrm>
            <a:off x="12700" y="5239"/>
            <a:ext cx="3451225" cy="337185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提交实习报告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sp>
        <p:nvSpPr>
          <p:cNvPr id="38918" name="文本框 14"/>
          <p:cNvSpPr txBox="1"/>
          <p:nvPr/>
        </p:nvSpPr>
        <p:spPr>
          <a:xfrm>
            <a:off x="1555115" y="2186623"/>
            <a:ext cx="1104900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华文仿宋" panose="02010600040101010101" charset="-122"/>
                <a:ea typeface="华文仿宋" panose="02010600040101010101" charset="-122"/>
              </a:rPr>
              <a:t>实习报告</a:t>
            </a:r>
            <a:endParaRPr lang="zh-CN" altLang="en-US" sz="1400">
              <a:solidFill>
                <a:srgbClr val="DF0024"/>
              </a:solidFill>
              <a:latin typeface="华文仿宋" panose="02010600040101010101" charset="-122"/>
              <a:ea typeface="华文仿宋" panose="02010600040101010101" charset="-122"/>
            </a:endParaRPr>
          </a:p>
        </p:txBody>
      </p:sp>
      <p:sp>
        <p:nvSpPr>
          <p:cNvPr id="38922" name="文本框 12"/>
          <p:cNvSpPr txBox="1"/>
          <p:nvPr/>
        </p:nvSpPr>
        <p:spPr>
          <a:xfrm>
            <a:off x="6713220" y="2860675"/>
            <a:ext cx="1466850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华文仿宋" panose="02010600040101010101" charset="-122"/>
                <a:ea typeface="华文仿宋" panose="02010600040101010101" charset="-122"/>
              </a:rPr>
              <a:t>下载报告模板</a:t>
            </a:r>
            <a:endParaRPr lang="zh-CN" altLang="en-US" sz="1400">
              <a:solidFill>
                <a:srgbClr val="DF0024"/>
              </a:solidFill>
              <a:latin typeface="华文仿宋" panose="02010600040101010101" charset="-122"/>
              <a:ea typeface="华文仿宋" panose="02010600040101010101" charset="-122"/>
            </a:endParaRPr>
          </a:p>
        </p:txBody>
      </p:sp>
      <p:sp>
        <p:nvSpPr>
          <p:cNvPr id="38925" name="文本框 18"/>
          <p:cNvSpPr txBox="1"/>
          <p:nvPr/>
        </p:nvSpPr>
        <p:spPr>
          <a:xfrm>
            <a:off x="5305743" y="4466590"/>
            <a:ext cx="2343150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模板内写完 报告</a:t>
            </a:r>
            <a:r>
              <a:rPr lang="en-US" altLang="zh-CN" sz="1400">
                <a:solidFill>
                  <a:srgbClr val="DF0024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--</a:t>
            </a:r>
            <a:r>
              <a:rPr lang="zh-CN" altLang="en-US" sz="1400">
                <a:solidFill>
                  <a:srgbClr val="DF0024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上传</a:t>
            </a:r>
            <a:endParaRPr lang="zh-CN" altLang="en-US" sz="1400">
              <a:solidFill>
                <a:srgbClr val="DF0024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 flipV="1">
            <a:off x="7649210" y="2453640"/>
            <a:ext cx="283845" cy="40703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箭头连接符 3"/>
          <p:cNvCxnSpPr/>
          <p:nvPr/>
        </p:nvCxnSpPr>
        <p:spPr>
          <a:xfrm flipH="1">
            <a:off x="1271270" y="2682240"/>
            <a:ext cx="404495" cy="31559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 flipH="1" flipV="1">
            <a:off x="5652135" y="4326890"/>
            <a:ext cx="224790" cy="22479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629285" y="342265"/>
            <a:ext cx="8388985" cy="5067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kern="1200" cap="none" spc="0" normalizeH="0" baseline="0" noProof="1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路径：</a:t>
            </a:r>
            <a:r>
              <a:rPr kumimoji="0" lang="zh-CN" altLang="en-US" sz="1600" b="0" kern="1200" cap="none" spc="0" normalizeH="0" baseline="0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提交实习报告，</a:t>
            </a:r>
            <a:r>
              <a:rPr kumimoji="0" lang="zh-CN" altLang="en-US" sz="1600" b="0" kern="1200" cap="none" spc="0" normalizeH="0" baseline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我要实习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实习报告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下载报告模板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上传</a:t>
            </a:r>
            <a:endParaRPr kumimoji="0" lang="zh-CN" altLang="en-US" b="0" kern="1200" cap="none" spc="0" normalizeH="0" baseline="0" noProof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7535" y="1111885"/>
            <a:ext cx="7820025" cy="38385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9938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导出实习手册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sp>
        <p:nvSpPr>
          <p:cNvPr id="39941" name="文本框 14"/>
          <p:cNvSpPr txBox="1"/>
          <p:nvPr/>
        </p:nvSpPr>
        <p:spPr>
          <a:xfrm>
            <a:off x="1413510" y="3911600"/>
            <a:ext cx="1104900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华文仿宋" panose="02010600040101010101" charset="-122"/>
                <a:ea typeface="华文仿宋" panose="02010600040101010101" charset="-122"/>
              </a:rPr>
              <a:t>实习报告</a:t>
            </a:r>
            <a:endParaRPr lang="zh-CN" altLang="en-US" sz="1400">
              <a:solidFill>
                <a:srgbClr val="DF0024"/>
              </a:solidFill>
              <a:latin typeface="华文仿宋" panose="02010600040101010101" charset="-122"/>
              <a:ea typeface="华文仿宋" panose="02010600040101010101" charset="-122"/>
            </a:endParaRPr>
          </a:p>
        </p:txBody>
      </p:sp>
      <p:sp>
        <p:nvSpPr>
          <p:cNvPr id="39944" name="文本框 12"/>
          <p:cNvSpPr txBox="1"/>
          <p:nvPr/>
        </p:nvSpPr>
        <p:spPr>
          <a:xfrm>
            <a:off x="3105785" y="2740025"/>
            <a:ext cx="1466850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选择</a:t>
            </a:r>
            <a:r>
              <a:rPr lang="en-US" altLang="zh-CN" sz="1400">
                <a:solidFill>
                  <a:srgbClr val="DF0024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“</a:t>
            </a:r>
            <a:r>
              <a:rPr lang="zh-CN" altLang="en-US" sz="1400">
                <a:solidFill>
                  <a:srgbClr val="DF0024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已通过</a:t>
            </a:r>
            <a:r>
              <a:rPr lang="en-US" altLang="zh-CN" sz="1400">
                <a:solidFill>
                  <a:srgbClr val="DF0024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”</a:t>
            </a:r>
            <a:endParaRPr lang="en-US" altLang="zh-CN" sz="1400">
              <a:solidFill>
                <a:srgbClr val="DF0024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</p:txBody>
      </p:sp>
      <p:sp>
        <p:nvSpPr>
          <p:cNvPr id="39946" name="文本框 18"/>
          <p:cNvSpPr txBox="1"/>
          <p:nvPr/>
        </p:nvSpPr>
        <p:spPr>
          <a:xfrm>
            <a:off x="6786880" y="3834448"/>
            <a:ext cx="1470025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华文仿宋" panose="02010600040101010101" charset="-122"/>
                <a:ea typeface="华文仿宋" panose="02010600040101010101" charset="-122"/>
              </a:rPr>
              <a:t>导出实习手册</a:t>
            </a:r>
            <a:endParaRPr lang="zh-CN" altLang="en-US" sz="1400">
              <a:solidFill>
                <a:srgbClr val="DF0024"/>
              </a:solidFill>
              <a:latin typeface="华文仿宋" panose="02010600040101010101" charset="-122"/>
              <a:ea typeface="华文仿宋" panose="02010600040101010101" charset="-122"/>
            </a:endParaRPr>
          </a:p>
        </p:txBody>
      </p:sp>
      <p:pic>
        <p:nvPicPr>
          <p:cNvPr id="3994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188" y="2143125"/>
            <a:ext cx="2246312" cy="1355725"/>
          </a:xfrm>
          <a:prstGeom prst="rect">
            <a:avLst/>
          </a:prstGeom>
          <a:noFill/>
          <a:ln w="2857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17" name="直接箭头连接符 16"/>
          <p:cNvCxnSpPr/>
          <p:nvPr/>
        </p:nvCxnSpPr>
        <p:spPr>
          <a:xfrm flipH="1">
            <a:off x="1240155" y="4339590"/>
            <a:ext cx="375285" cy="16002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箭头连接符 2"/>
          <p:cNvCxnSpPr>
            <a:stCxn id="39944" idx="0"/>
          </p:cNvCxnSpPr>
          <p:nvPr/>
        </p:nvCxnSpPr>
        <p:spPr>
          <a:xfrm flipV="1">
            <a:off x="3839210" y="2498090"/>
            <a:ext cx="89535" cy="24193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 flipV="1">
            <a:off x="7263130" y="3596005"/>
            <a:ext cx="360045" cy="31559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540385" y="342900"/>
            <a:ext cx="8388985" cy="5067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kern="1200" cap="none" spc="0" normalizeH="0" baseline="0" noProof="1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路径：</a:t>
            </a:r>
            <a:r>
              <a:rPr kumimoji="0" lang="zh-CN" altLang="en-US" sz="1600" b="0" kern="1200" cap="none" spc="0" normalizeH="0" baseline="0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下载实习手册，</a:t>
            </a:r>
            <a:r>
              <a:rPr kumimoji="0" lang="zh-CN" altLang="en-US" sz="1600" b="0" kern="1200" cap="none" spc="0" normalizeH="0" baseline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我要实习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实习报告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已通过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导出实习手册</a:t>
            </a:r>
            <a:endParaRPr kumimoji="0" lang="zh-CN" altLang="en-US" b="0" kern="1200" cap="none" spc="0" normalizeH="0" baseline="0" noProof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任意多边形 8196"/>
          <p:cNvSpPr/>
          <p:nvPr/>
        </p:nvSpPr>
        <p:spPr>
          <a:xfrm>
            <a:off x="3165475" y="1958975"/>
            <a:ext cx="3643313" cy="404813"/>
          </a:xfrm>
          <a:custGeom>
            <a:avLst/>
            <a:gdLst/>
            <a:ahLst/>
            <a:cxnLst>
              <a:cxn ang="0">
                <a:pos x="125661" y="141272"/>
              </a:cxn>
              <a:cxn ang="0">
                <a:pos x="125661" y="404812"/>
              </a:cxn>
              <a:cxn ang="0">
                <a:pos x="0" y="404812"/>
              </a:cxn>
              <a:cxn ang="0">
                <a:pos x="0" y="404456"/>
              </a:cxn>
              <a:cxn ang="0">
                <a:pos x="125661" y="141272"/>
              </a:cxn>
              <a:cxn ang="0">
                <a:pos x="460643" y="0"/>
              </a:cxn>
              <a:cxn ang="0">
                <a:pos x="3643313" y="0"/>
              </a:cxn>
              <a:cxn ang="0">
                <a:pos x="3643313" y="404812"/>
              </a:cxn>
              <a:cxn ang="0">
                <a:pos x="460643" y="404812"/>
              </a:cxn>
              <a:cxn ang="0">
                <a:pos x="460643" y="0"/>
              </a:cxn>
            </a:cxnLst>
            <a:rect l="0" t="0" r="0" b="0"/>
            <a:pathLst>
              <a:path w="21600" h="21600">
                <a:moveTo>
                  <a:pt x="745" y="7538"/>
                </a:moveTo>
                <a:lnTo>
                  <a:pt x="745" y="21600"/>
                </a:lnTo>
                <a:lnTo>
                  <a:pt x="0" y="21600"/>
                </a:lnTo>
                <a:lnTo>
                  <a:pt x="0" y="21581"/>
                </a:lnTo>
                <a:lnTo>
                  <a:pt x="745" y="7538"/>
                </a:lnTo>
                <a:close/>
                <a:moveTo>
                  <a:pt x="273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731" y="21600"/>
                </a:lnTo>
                <a:lnTo>
                  <a:pt x="2731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txBody>
          <a:bodyPr/>
          <a:lstStyle/>
          <a:p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34" name="矩形 8197"/>
          <p:cNvSpPr/>
          <p:nvPr/>
        </p:nvSpPr>
        <p:spPr>
          <a:xfrm>
            <a:off x="3742690" y="2023428"/>
            <a:ext cx="2226310" cy="276860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anchor="ctr">
            <a:spAutoFit/>
          </a:bodyPr>
          <a:lstStyle/>
          <a:p>
            <a:pPr hangingPunct="0"/>
            <a:r>
              <a:rPr lang="zh-CN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小程序操作指南</a:t>
            </a:r>
            <a:endParaRPr lang="zh-CN" altLang="en-US" sz="1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435" name="矩形 8200"/>
          <p:cNvSpPr/>
          <p:nvPr/>
        </p:nvSpPr>
        <p:spPr>
          <a:xfrm>
            <a:off x="1019175" y="1958975"/>
            <a:ext cx="1855788" cy="553720"/>
          </a:xfrm>
          <a:prstGeom prst="rect">
            <a:avLst/>
          </a:prstGeom>
          <a:noFill/>
          <a:ln w="12700">
            <a:noFill/>
          </a:ln>
        </p:spPr>
        <p:txBody>
          <a:bodyPr lIns="0" tIns="0" rIns="0" bIns="0" anchor="ctr">
            <a:spAutoFit/>
          </a:bodyPr>
          <a:lstStyle/>
          <a:p>
            <a:pPr algn="ctr" hangingPunct="0"/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目   录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hangingPunct="0"/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content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437" name="任意多边形 8198"/>
          <p:cNvSpPr/>
          <p:nvPr/>
        </p:nvSpPr>
        <p:spPr>
          <a:xfrm>
            <a:off x="3165475" y="1106488"/>
            <a:ext cx="3644900" cy="404812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rect l="txL" t="txT" r="txR" b="txB"/>
            <a:pathLst>
              <a:path w="21600" h="21600">
                <a:moveTo>
                  <a:pt x="745" y="7538"/>
                </a:moveTo>
                <a:lnTo>
                  <a:pt x="745" y="21600"/>
                </a:lnTo>
                <a:lnTo>
                  <a:pt x="0" y="21600"/>
                </a:lnTo>
                <a:lnTo>
                  <a:pt x="0" y="21581"/>
                </a:lnTo>
                <a:lnTo>
                  <a:pt x="745" y="7538"/>
                </a:lnTo>
                <a:close/>
                <a:moveTo>
                  <a:pt x="273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731" y="21600"/>
                </a:lnTo>
                <a:lnTo>
                  <a:pt x="2731" y="0"/>
                </a:lnTo>
                <a:close/>
              </a:path>
            </a:pathLst>
          </a:custGeom>
          <a:solidFill>
            <a:srgbClr val="C00000"/>
          </a:solidFill>
          <a:ln w="127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hangingPunct="0"/>
            <a:r>
              <a:rPr lang="en-US" altLang="zh-CN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       </a:t>
            </a:r>
            <a:r>
              <a:rPr lang="zh-CN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登录指南</a:t>
            </a:r>
            <a:endParaRPr lang="zh-CN" altLang="en-US" sz="1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任意多边形 8196"/>
          <p:cNvSpPr/>
          <p:nvPr/>
        </p:nvSpPr>
        <p:spPr>
          <a:xfrm>
            <a:off x="3159125" y="2797175"/>
            <a:ext cx="3643313" cy="404813"/>
          </a:xfrm>
          <a:custGeom>
            <a:avLst/>
            <a:gdLst/>
            <a:ahLst/>
            <a:cxnLst>
              <a:cxn ang="0">
                <a:pos x="125661" y="141272"/>
              </a:cxn>
              <a:cxn ang="0">
                <a:pos x="125661" y="404812"/>
              </a:cxn>
              <a:cxn ang="0">
                <a:pos x="0" y="404812"/>
              </a:cxn>
              <a:cxn ang="0">
                <a:pos x="0" y="404456"/>
              </a:cxn>
              <a:cxn ang="0">
                <a:pos x="125661" y="141272"/>
              </a:cxn>
              <a:cxn ang="0">
                <a:pos x="460643" y="0"/>
              </a:cxn>
              <a:cxn ang="0">
                <a:pos x="3643313" y="0"/>
              </a:cxn>
              <a:cxn ang="0">
                <a:pos x="3643313" y="404812"/>
              </a:cxn>
              <a:cxn ang="0">
                <a:pos x="460643" y="404812"/>
              </a:cxn>
              <a:cxn ang="0">
                <a:pos x="460643" y="0"/>
              </a:cxn>
            </a:cxnLst>
            <a:rect l="0" t="0" r="0" b="0"/>
            <a:pathLst>
              <a:path w="21600" h="21600">
                <a:moveTo>
                  <a:pt x="745" y="7538"/>
                </a:moveTo>
                <a:lnTo>
                  <a:pt x="745" y="21600"/>
                </a:lnTo>
                <a:lnTo>
                  <a:pt x="0" y="21600"/>
                </a:lnTo>
                <a:lnTo>
                  <a:pt x="0" y="21581"/>
                </a:lnTo>
                <a:lnTo>
                  <a:pt x="745" y="7538"/>
                </a:lnTo>
                <a:close/>
                <a:moveTo>
                  <a:pt x="273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731" y="21600"/>
                </a:lnTo>
                <a:lnTo>
                  <a:pt x="2731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txBody>
          <a:bodyPr/>
          <a:lstStyle/>
          <a:p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8197"/>
          <p:cNvSpPr/>
          <p:nvPr/>
        </p:nvSpPr>
        <p:spPr>
          <a:xfrm>
            <a:off x="3817620" y="2860993"/>
            <a:ext cx="2084070" cy="276860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anchor="ctr">
            <a:spAutoFit/>
          </a:bodyPr>
          <a:lstStyle/>
          <a:p>
            <a:pPr hangingPunct="0"/>
            <a:r>
              <a:rPr lang="en-US" altLang="zh-CN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PC</a:t>
            </a:r>
            <a:r>
              <a:rPr lang="zh-CN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操作指南</a:t>
            </a:r>
            <a:endParaRPr lang="zh-CN" altLang="en-US" sz="1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735" y="2428875"/>
            <a:ext cx="7916545" cy="253873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30" y="884555"/>
            <a:ext cx="7893050" cy="19862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0963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实习成绩鉴定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sp>
        <p:nvSpPr>
          <p:cNvPr id="40966" name="文本框 14"/>
          <p:cNvSpPr txBox="1"/>
          <p:nvPr/>
        </p:nvSpPr>
        <p:spPr>
          <a:xfrm>
            <a:off x="1173480" y="1975485"/>
            <a:ext cx="1447800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华文仿宋" panose="02010600040101010101" charset="-122"/>
                <a:ea typeface="华文仿宋" panose="02010600040101010101" charset="-122"/>
              </a:rPr>
              <a:t>实习成绩鉴定</a:t>
            </a:r>
            <a:endParaRPr lang="zh-CN" altLang="en-US" sz="1400">
              <a:solidFill>
                <a:srgbClr val="DF0024"/>
              </a:solidFill>
              <a:latin typeface="华文仿宋" panose="02010600040101010101" charset="-122"/>
              <a:ea typeface="华文仿宋" panose="02010600040101010101" charset="-122"/>
            </a:endParaRPr>
          </a:p>
        </p:txBody>
      </p:sp>
      <p:sp>
        <p:nvSpPr>
          <p:cNvPr id="40969" name="文本框 12"/>
          <p:cNvSpPr txBox="1"/>
          <p:nvPr/>
        </p:nvSpPr>
        <p:spPr>
          <a:xfrm>
            <a:off x="6330950" y="2346325"/>
            <a:ext cx="1117600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华文仿宋" panose="02010600040101010101" charset="-122"/>
                <a:ea typeface="华文仿宋" panose="02010600040101010101" charset="-122"/>
              </a:rPr>
              <a:t>自我鉴定</a:t>
            </a:r>
            <a:endParaRPr lang="zh-CN" altLang="en-US" sz="1400">
              <a:solidFill>
                <a:srgbClr val="DF0024"/>
              </a:solidFill>
              <a:latin typeface="华文仿宋" panose="02010600040101010101" charset="-122"/>
              <a:ea typeface="华文仿宋" panose="02010600040101010101" charset="-122"/>
            </a:endParaRPr>
          </a:p>
        </p:txBody>
      </p:sp>
      <p:sp>
        <p:nvSpPr>
          <p:cNvPr id="40971" name="文本框 8"/>
          <p:cNvSpPr txBox="1"/>
          <p:nvPr/>
        </p:nvSpPr>
        <p:spPr>
          <a:xfrm>
            <a:off x="4668838" y="3262313"/>
            <a:ext cx="2182812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华文仿宋" panose="02010600040101010101" charset="-122"/>
                <a:ea typeface="华文仿宋" panose="02010600040101010101" charset="-122"/>
              </a:rPr>
              <a:t>根</a:t>
            </a:r>
            <a:r>
              <a:rPr lang="zh-CN" altLang="en-US" sz="1400">
                <a:solidFill>
                  <a:srgbClr val="DF0024"/>
                </a:solidFill>
                <a:latin typeface="华文仿宋" panose="02010600040101010101" charset="-122"/>
                <a:ea typeface="华文仿宋" panose="02010600040101010101" charset="-122"/>
              </a:rPr>
              <a:t>据提示编辑自我小结</a:t>
            </a:r>
            <a:endParaRPr lang="zh-CN" altLang="en-US" sz="1400">
              <a:solidFill>
                <a:srgbClr val="DF0024"/>
              </a:solidFill>
              <a:latin typeface="华文仿宋" panose="02010600040101010101" charset="-122"/>
              <a:ea typeface="华文仿宋" panose="02010600040101010101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006600" y="3471863"/>
            <a:ext cx="765175" cy="269875"/>
          </a:xfrm>
          <a:prstGeom prst="ellipse">
            <a:avLst/>
          </a:prstGeom>
          <a:noFill/>
          <a:ln w="28575">
            <a:solidFill>
              <a:srgbClr val="DF002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00B05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2" name="椭圆 11"/>
          <p:cNvSpPr/>
          <p:nvPr/>
        </p:nvSpPr>
        <p:spPr>
          <a:xfrm>
            <a:off x="2106613" y="4222750"/>
            <a:ext cx="765175" cy="269875"/>
          </a:xfrm>
          <a:prstGeom prst="ellipse">
            <a:avLst/>
          </a:prstGeom>
          <a:noFill/>
          <a:ln w="28575">
            <a:solidFill>
              <a:srgbClr val="DF002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40976" name="文本框 19"/>
          <p:cNvSpPr txBox="1"/>
          <p:nvPr/>
        </p:nvSpPr>
        <p:spPr>
          <a:xfrm>
            <a:off x="2621280" y="4032250"/>
            <a:ext cx="2944495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华文仿宋" panose="02010600040101010101" charset="-122"/>
                <a:ea typeface="华文仿宋" panose="02010600040101010101" charset="-122"/>
              </a:rPr>
              <a:t>鉴定项目由学校老师配置是否需要</a:t>
            </a:r>
            <a:endParaRPr lang="zh-CN" altLang="en-US" sz="1400">
              <a:solidFill>
                <a:srgbClr val="DF0024"/>
              </a:solidFill>
              <a:latin typeface="华文仿宋" panose="02010600040101010101" charset="-122"/>
              <a:ea typeface="华文仿宋" panose="02010600040101010101" charset="-122"/>
            </a:endParaRPr>
          </a:p>
        </p:txBody>
      </p:sp>
      <p:sp>
        <p:nvSpPr>
          <p:cNvPr id="40977" name="文本框 20"/>
          <p:cNvSpPr txBox="1"/>
          <p:nvPr/>
        </p:nvSpPr>
        <p:spPr>
          <a:xfrm>
            <a:off x="6526530" y="4031933"/>
            <a:ext cx="2368550" cy="6502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华文仿宋" panose="02010600040101010101" charset="-122"/>
                <a:ea typeface="华文仿宋" panose="02010600040101010101" charset="-122"/>
              </a:rPr>
              <a:t>鉴定完成导出鉴定表打印带去实习企业盖章上交学校</a:t>
            </a:r>
            <a:endParaRPr lang="zh-CN" altLang="en-US" sz="1400">
              <a:solidFill>
                <a:srgbClr val="DF0024"/>
              </a:solidFill>
              <a:latin typeface="华文仿宋" panose="02010600040101010101" charset="-122"/>
              <a:ea typeface="华文仿宋" panose="02010600040101010101" charset="-122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 flipH="1">
            <a:off x="1192530" y="2346325"/>
            <a:ext cx="274320" cy="18478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箭头连接符 3"/>
          <p:cNvCxnSpPr/>
          <p:nvPr/>
        </p:nvCxnSpPr>
        <p:spPr>
          <a:xfrm flipV="1">
            <a:off x="6943725" y="1867535"/>
            <a:ext cx="125095" cy="36068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>
            <a:off x="6597015" y="3472180"/>
            <a:ext cx="585470" cy="22479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>
            <a:stCxn id="40977" idx="0"/>
          </p:cNvCxnSpPr>
          <p:nvPr/>
        </p:nvCxnSpPr>
        <p:spPr>
          <a:xfrm flipV="1">
            <a:off x="7710805" y="3112135"/>
            <a:ext cx="101600" cy="92011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07950" y="342900"/>
            <a:ext cx="8928735" cy="5067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kern="1200" cap="none" spc="0" normalizeH="0" baseline="0" noProof="1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路径：</a:t>
            </a:r>
            <a:r>
              <a:rPr kumimoji="0" lang="zh-CN" altLang="en-US" sz="1600" b="0" kern="1200" cap="none" spc="0" normalizeH="0" baseline="0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成绩鉴定表，</a:t>
            </a:r>
            <a:r>
              <a:rPr kumimoji="0" lang="zh-CN" altLang="en-US" sz="1600" b="0" kern="1200" cap="none" spc="0" normalizeH="0" baseline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我要实习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实习成绩鉴定表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完成老师设置的鉴定项</a:t>
            </a:r>
            <a:r>
              <a:rPr lang="en-US" altLang="zh-CN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→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导出实习成绩鉴定表</a:t>
            </a:r>
            <a:endParaRPr kumimoji="0" lang="zh-CN" altLang="en-US" b="0" kern="1200" cap="none" spc="0" normalizeH="0" baseline="0" noProof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矩形 75776"/>
          <p:cNvSpPr/>
          <p:nvPr/>
        </p:nvSpPr>
        <p:spPr>
          <a:xfrm>
            <a:off x="0" y="-11430"/>
            <a:ext cx="9144000" cy="516255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lIns="45720" rIns="45720" anchor="ctr"/>
          <a:lstStyle/>
          <a:p>
            <a:pPr hangingPunct="0">
              <a:lnSpc>
                <a:spcPct val="90000"/>
              </a:lnSpc>
              <a:spcBef>
                <a:spcPct val="50000"/>
              </a:spcBef>
            </a:pPr>
            <a:r>
              <a:rPr lang="zh-CN" altLang="en-US" sz="2000" dirty="0">
                <a:latin typeface="文鼎中楷体" panose="03000600000000000000" charset="-122"/>
                <a:ea typeface="文鼎中楷体" panose="03000600000000000000" charset="-122"/>
              </a:rPr>
              <a:t>                    </a:t>
            </a:r>
            <a:r>
              <a:rPr lang="zh-CN" altLang="en-US" sz="2000" dirty="0">
                <a:solidFill>
                  <a:schemeClr val="bg1"/>
                </a:solidFill>
                <a:latin typeface="文鼎中楷体" panose="03000600000000000000" charset="-122"/>
                <a:ea typeface="文鼎中楷体" panose="03000600000000000000" charset="-122"/>
              </a:rPr>
              <a:t> </a:t>
            </a:r>
            <a:endParaRPr lang="zh-CN" altLang="en-US" sz="2000" dirty="0">
              <a:solidFill>
                <a:schemeClr val="bg1"/>
              </a:solidFill>
              <a:latin typeface="文鼎中楷体" panose="03000600000000000000" charset="-122"/>
              <a:ea typeface="文鼎中楷体" panose="03000600000000000000" charset="-122"/>
            </a:endParaRPr>
          </a:p>
          <a:p>
            <a:pPr hangingPunct="0">
              <a:lnSpc>
                <a:spcPct val="90000"/>
              </a:lnSpc>
              <a:spcBef>
                <a:spcPct val="50000"/>
              </a:spcBef>
            </a:pPr>
            <a:endParaRPr lang="zh-CN" altLang="en-US" sz="2000" dirty="0">
              <a:solidFill>
                <a:schemeClr val="bg1"/>
              </a:solidFill>
              <a:latin typeface="文鼎中楷体" panose="03000600000000000000" charset="-122"/>
              <a:ea typeface="文鼎中楷体" panose="03000600000000000000" charset="-122"/>
            </a:endParaRPr>
          </a:p>
          <a:p>
            <a:pPr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zh-CN" sz="2000" dirty="0">
                <a:solidFill>
                  <a:schemeClr val="bg1"/>
                </a:solidFill>
                <a:latin typeface="文鼎中楷体" panose="03000600000000000000" charset="-122"/>
                <a:ea typeface="文鼎中楷体" panose="03000600000000000000" charset="-122"/>
              </a:rPr>
              <a:t>                     </a:t>
            </a:r>
            <a:endParaRPr lang="en-US" altLang="zh-CN" sz="2000" dirty="0">
              <a:solidFill>
                <a:schemeClr val="bg1"/>
              </a:solidFill>
              <a:latin typeface="文鼎中楷体" panose="03000600000000000000" charset="-122"/>
              <a:ea typeface="文鼎中楷体" panose="03000600000000000000" charset="-122"/>
            </a:endParaRPr>
          </a:p>
          <a:p>
            <a:pPr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zh-CN" sz="2000" dirty="0">
                <a:solidFill>
                  <a:schemeClr val="bg1"/>
                </a:solidFill>
                <a:latin typeface="文鼎中楷体" panose="03000600000000000000" charset="-122"/>
                <a:ea typeface="文鼎中楷体" panose="03000600000000000000" charset="-122"/>
              </a:rPr>
              <a:t>                                      </a:t>
            </a:r>
            <a:r>
              <a:rPr lang="zh-CN" altLang="en-US" sz="2000" dirty="0">
                <a:latin typeface="文鼎中楷体" panose="03000600000000000000" charset="-122"/>
                <a:ea typeface="文鼎中楷体" panose="03000600000000000000" charset="-122"/>
              </a:rPr>
              <a:t>                 </a:t>
            </a:r>
            <a:endParaRPr lang="en-US" altLang="zh-CN" sz="2000" dirty="0"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41986" name="矩形 75777"/>
          <p:cNvSpPr/>
          <p:nvPr/>
        </p:nvSpPr>
        <p:spPr>
          <a:xfrm>
            <a:off x="6237288" y="2212975"/>
            <a:ext cx="1017587" cy="492125"/>
          </a:xfrm>
          <a:prstGeom prst="rect">
            <a:avLst/>
          </a:prstGeom>
          <a:noFill/>
          <a:ln w="12700">
            <a:noFill/>
          </a:ln>
        </p:spPr>
        <p:txBody>
          <a:bodyPr lIns="0" tIns="0" rIns="0" bIns="0" anchor="t">
            <a:spAutoFit/>
          </a:bodyPr>
          <a:lstStyle/>
          <a:p>
            <a:pPr hangingPunct="0"/>
            <a:r>
              <a:rPr lang="zh-CN" altLang="en-US" sz="3200" dirty="0">
                <a:solidFill>
                  <a:schemeClr val="bg1"/>
                </a:solidFill>
                <a:latin typeface="文鼎中楷体" panose="03000600000000000000" charset="-122"/>
                <a:ea typeface="文鼎中楷体" panose="03000600000000000000" charset="-122"/>
              </a:rPr>
              <a:t>谢谢</a:t>
            </a:r>
            <a:endParaRPr lang="zh-CN" altLang="en-US" sz="3200" dirty="0">
              <a:solidFill>
                <a:schemeClr val="bg1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grpSp>
        <p:nvGrpSpPr>
          <p:cNvPr id="41987" name="组合 75778"/>
          <p:cNvGrpSpPr/>
          <p:nvPr/>
        </p:nvGrpSpPr>
        <p:grpSpPr>
          <a:xfrm>
            <a:off x="215900" y="358775"/>
            <a:ext cx="6562725" cy="4422775"/>
            <a:chOff x="0" y="0"/>
            <a:chExt cx="6562725" cy="4422775"/>
          </a:xfrm>
        </p:grpSpPr>
        <p:sp>
          <p:nvSpPr>
            <p:cNvPr id="41988" name="任意多边形 75779"/>
            <p:cNvSpPr/>
            <p:nvPr/>
          </p:nvSpPr>
          <p:spPr>
            <a:xfrm>
              <a:off x="0" y="0"/>
              <a:ext cx="6562725" cy="4422775"/>
            </a:xfrm>
            <a:custGeom>
              <a:avLst/>
              <a:gdLst/>
              <a:ahLst/>
              <a:cxnLst>
                <a:cxn ang="0">
                  <a:pos x="6562725" y="2998478"/>
                </a:cxn>
                <a:cxn ang="0">
                  <a:pos x="6557560" y="4422775"/>
                </a:cxn>
                <a:cxn ang="0">
                  <a:pos x="0" y="4422775"/>
                </a:cxn>
                <a:cxn ang="0">
                  <a:pos x="0" y="0"/>
                </a:cxn>
                <a:cxn ang="0">
                  <a:pos x="6557560" y="0"/>
                </a:cxn>
                <a:cxn ang="0">
                  <a:pos x="6546622" y="1385598"/>
                </a:cxn>
              </a:cxnLst>
              <a:rect l="0" t="0" r="0" b="0"/>
              <a:pathLst>
                <a:path w="21600" h="21600">
                  <a:moveTo>
                    <a:pt x="21600" y="14644"/>
                  </a:moveTo>
                  <a:cubicBezTo>
                    <a:pt x="21594" y="17103"/>
                    <a:pt x="21589" y="19141"/>
                    <a:pt x="21583" y="21600"/>
                  </a:cubicBezTo>
                  <a:lnTo>
                    <a:pt x="0" y="21600"/>
                  </a:lnTo>
                  <a:lnTo>
                    <a:pt x="0" y="0"/>
                  </a:lnTo>
                  <a:lnTo>
                    <a:pt x="21583" y="0"/>
                  </a:lnTo>
                  <a:cubicBezTo>
                    <a:pt x="21575" y="2217"/>
                    <a:pt x="21547" y="6767"/>
                    <a:pt x="21547" y="6767"/>
                  </a:cubicBezTo>
                </a:path>
              </a:pathLst>
            </a:custGeom>
            <a:noFill/>
            <a:ln w="38100" cap="sq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89" name="矩形 75780"/>
            <p:cNvSpPr/>
            <p:nvPr/>
          </p:nvSpPr>
          <p:spPr>
            <a:xfrm>
              <a:off x="1" y="2076761"/>
              <a:ext cx="6562722" cy="269241"/>
            </a:xfrm>
            <a:prstGeom prst="rect">
              <a:avLst/>
            </a:prstGeom>
            <a:noFill/>
            <a:ln w="12700">
              <a:noFill/>
            </a:ln>
          </p:spPr>
          <p:txBody>
            <a:bodyPr lIns="45720" rIns="45720" anchor="ctr">
              <a:spAutoFit/>
            </a:bodyPr>
            <a:lstStyle/>
            <a:p>
              <a:pPr algn="ctr" hangingPunct="0"/>
              <a:r>
                <a:rPr lang="en-US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</a:t>
              </a:r>
              <a:endParaRPr lang="en-US" altLang="zh-CN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4820" name="文本框 2"/>
          <p:cNvSpPr txBox="1"/>
          <p:nvPr/>
        </p:nvSpPr>
        <p:spPr>
          <a:xfrm>
            <a:off x="1993900" y="1920875"/>
            <a:ext cx="4784725" cy="107632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hangingPunct="0"/>
            <a:r>
              <a:rPr lang="zh-CN" altLang="en-US">
                <a:sym typeface="+mn-ea"/>
              </a:rPr>
              <a:t>联系电话：</a:t>
            </a:r>
            <a:r>
              <a:rPr lang="en-US" altLang="zh-CN">
                <a:sym typeface="+mn-ea"/>
              </a:rPr>
              <a:t>0579-82722068</a:t>
            </a:r>
            <a:endParaRPr lang="en-US" altLang="zh-CN">
              <a:sym typeface="+mn-ea"/>
            </a:endParaRPr>
          </a:p>
          <a:p>
            <a:pPr lvl="0" hangingPunct="0"/>
            <a:r>
              <a:rPr lang="zh-CN" altLang="en-US">
                <a:ea typeface="宋体" panose="02010600030101010101" pitchFamily="2" charset="-122"/>
                <a:sym typeface="+mn-ea"/>
              </a:rPr>
              <a:t>手机：</a:t>
            </a:r>
            <a:r>
              <a:rPr lang="en-US" altLang="zh-CN">
                <a:ea typeface="宋体" panose="02010600030101010101" pitchFamily="2" charset="-122"/>
                <a:sym typeface="+mn-ea"/>
              </a:rPr>
              <a:t>17757972178</a:t>
            </a:r>
            <a:endParaRPr lang="zh-CN" altLang="en-US"/>
          </a:p>
          <a:p>
            <a:pPr lvl="0" hangingPunct="0"/>
            <a:r>
              <a:rPr lang="zh-CN" altLang="en-US">
                <a:ea typeface="宋体" panose="02010600030101010101" pitchFamily="2" charset="-122"/>
                <a:sym typeface="+mn-ea"/>
              </a:rPr>
              <a:t>服务</a:t>
            </a:r>
            <a:r>
              <a:rPr lang="en-US" altLang="zh-CN">
                <a:ea typeface="宋体" panose="02010600030101010101" pitchFamily="2" charset="-122"/>
                <a:sym typeface="+mn-ea"/>
              </a:rPr>
              <a:t>QQ</a:t>
            </a:r>
            <a:r>
              <a:rPr lang="zh-CN" altLang="en-US">
                <a:ea typeface="宋体" panose="02010600030101010101" pitchFamily="2" charset="-122"/>
                <a:sym typeface="+mn-ea"/>
              </a:rPr>
              <a:t>：3001</a:t>
            </a:r>
            <a:r>
              <a:rPr lang="en-US" altLang="zh-CN">
                <a:ea typeface="宋体" panose="02010600030101010101" pitchFamily="2" charset="-122"/>
                <a:sym typeface="+mn-ea"/>
              </a:rPr>
              <a:t>048075</a:t>
            </a:r>
            <a:endParaRPr lang="zh-CN" altLang="en-US">
              <a:ea typeface="宋体" panose="02010600030101010101" pitchFamily="2" charset="-122"/>
            </a:endParaRPr>
          </a:p>
          <a:p>
            <a:pPr lvl="0" hangingPunct="0"/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矩形 59407"/>
          <p:cNvSpPr/>
          <p:nvPr/>
        </p:nvSpPr>
        <p:spPr>
          <a:xfrm>
            <a:off x="150813" y="-56356"/>
            <a:ext cx="3022600" cy="460375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sz="2400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小程序登录</a:t>
            </a:r>
            <a:endParaRPr lang="zh-CN" altLang="en-US" sz="1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12825" y="403860"/>
            <a:ext cx="7117715" cy="1753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defTabSz="914400">
              <a:lnSpc>
                <a:spcPct val="20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kern="1200" cap="none" spc="0" normalizeH="0" baseline="0" noProof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方式一：扫描“校友邦”公众号二维码，点击</a:t>
            </a:r>
            <a:r>
              <a:rPr lang="zh-CN" altLang="en-US" sz="1800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菜单栏</a:t>
            </a:r>
            <a:r>
              <a:rPr lang="zh-CN" altLang="en-US" sz="1800" b="0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“签到</a:t>
            </a:r>
            <a:r>
              <a:rPr lang="en-US" altLang="zh-CN" sz="1800" b="0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en-US" sz="1800" b="0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周志”              </a:t>
            </a:r>
            <a:r>
              <a:rPr lang="zh-CN" altLang="en-US" sz="1800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可快速进 入校友邦小程序</a:t>
            </a:r>
            <a:endParaRPr lang="zh-CN" altLang="en-US" sz="1800" b="0" noProof="1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R="0" algn="l" defTabSz="914400">
              <a:lnSpc>
                <a:spcPct val="20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kern="1200" cap="none" spc="0" normalizeH="0" baseline="0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方式二：微信小程序搜索校友邦获取校友邦小程序</a:t>
            </a:r>
            <a:endParaRPr kumimoji="0" lang="zh-CN" altLang="en-US" sz="1800" b="0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183" y="2051368"/>
            <a:ext cx="2229403" cy="222940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/>
          <a:srcRect t="74233" b="3627"/>
          <a:stretch>
            <a:fillRect/>
          </a:stretch>
        </p:blipFill>
        <p:spPr>
          <a:xfrm>
            <a:off x="4653143" y="2631516"/>
            <a:ext cx="2229403" cy="1068974"/>
          </a:xfrm>
          <a:prstGeom prst="rect">
            <a:avLst/>
          </a:prstGeom>
        </p:spPr>
      </p:pic>
      <p:cxnSp>
        <p:nvCxnSpPr>
          <p:cNvPr id="14" name="直接箭头连接符 9"/>
          <p:cNvCxnSpPr/>
          <p:nvPr/>
        </p:nvCxnSpPr>
        <p:spPr>
          <a:xfrm flipH="1">
            <a:off x="5240338" y="2988766"/>
            <a:ext cx="354932" cy="354474"/>
          </a:xfrm>
          <a:prstGeom prst="straightConnector1">
            <a:avLst/>
          </a:prstGeom>
          <a:ln w="63500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094105" y="719773"/>
            <a:ext cx="7735888" cy="3211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 hangingPunct="0">
              <a:buClrTx/>
              <a:buSzTx/>
              <a:defRPr/>
            </a:pPr>
            <a:r>
              <a:rPr kumimoji="0" lang="zh-CN" altLang="en-US" sz="2400" kern="1200" cap="none" spc="0" normalizeH="0" baseline="0" noProof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电脑端登录</a:t>
            </a:r>
            <a:endParaRPr kumimoji="0" lang="zh-CN" altLang="en-US" sz="2400" kern="1200" cap="none" spc="0" normalizeH="0" baseline="0" noProof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R="0" algn="ctr" defTabSz="914400" hangingPunct="0">
              <a:buClrTx/>
              <a:buSzTx/>
              <a:defRPr/>
            </a:pPr>
            <a:endParaRPr kumimoji="0" lang="zh-CN" altLang="en-US" sz="2400" kern="1200" cap="none" spc="0" normalizeH="0" baseline="0" noProof="0"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5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在浏览器中打开</a:t>
            </a:r>
            <a:r>
              <a:rPr kumimoji="0" lang="zh-CN" altLang="en-US" sz="1800" b="0" kern="1200" cap="none" spc="0" normalizeH="0" baseline="0" noProof="0">
                <a:solidFill>
                  <a:srgbClr val="0092B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www.xybsyw.com</a:t>
            </a:r>
            <a:endParaRPr kumimoji="0" lang="zh-CN" altLang="en-US" sz="1800" b="0" kern="1200" cap="none" spc="0" normalizeH="0" baseline="0" noProof="0">
              <a:solidFill>
                <a:srgbClr val="0092B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5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选择“学生登录”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5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输入账号和密码</a:t>
            </a:r>
            <a:r>
              <a:rPr lang="zh-CN" altLang="en-US" sz="1800" b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（账号和密码与小程序一致）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5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登录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R="0" defTabSz="914400" hangingPunct="0">
              <a:lnSpc>
                <a:spcPct val="130000"/>
              </a:lnSpc>
              <a:buClrTx/>
              <a:buSzTx/>
              <a:defRPr/>
            </a:pPr>
            <a:endParaRPr lang="zh-CN" altLang="en-US" sz="1800" b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R="0" defTabSz="914400" hangingPunct="0">
              <a:lnSpc>
                <a:spcPct val="130000"/>
              </a:lnSpc>
              <a:buClrTx/>
              <a:buSzTx/>
              <a:defRPr/>
            </a:pPr>
            <a:r>
              <a:rPr lang="zh-CN" altLang="en-US" sz="1800" b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说明：除实习报告与实习成绩鉴定表外，其他均可在小程序完成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0481" name="矩形 59407"/>
          <p:cNvSpPr/>
          <p:nvPr/>
        </p:nvSpPr>
        <p:spPr>
          <a:xfrm>
            <a:off x="150813" y="-56356"/>
            <a:ext cx="3022600" cy="460375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p>
            <a:pPr hangingPunct="0"/>
            <a:r>
              <a:rPr lang="en-US" altLang="zh-CN" sz="2400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电脑</a:t>
            </a:r>
            <a:r>
              <a:rPr lang="zh-CN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端</a:t>
            </a:r>
            <a:r>
              <a:rPr lang="zh-CN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登录</a:t>
            </a:r>
            <a:endParaRPr lang="zh-CN" altLang="en-US" sz="1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任意多边形 8196"/>
          <p:cNvSpPr/>
          <p:nvPr/>
        </p:nvSpPr>
        <p:spPr>
          <a:xfrm>
            <a:off x="2987675" y="2225675"/>
            <a:ext cx="3643313" cy="404813"/>
          </a:xfrm>
          <a:custGeom>
            <a:avLst/>
            <a:gdLst/>
            <a:ahLst/>
            <a:cxnLst>
              <a:cxn ang="0">
                <a:pos x="125661" y="141272"/>
              </a:cxn>
              <a:cxn ang="0">
                <a:pos x="125661" y="404812"/>
              </a:cxn>
              <a:cxn ang="0">
                <a:pos x="0" y="404812"/>
              </a:cxn>
              <a:cxn ang="0">
                <a:pos x="0" y="404456"/>
              </a:cxn>
              <a:cxn ang="0">
                <a:pos x="125661" y="141272"/>
              </a:cxn>
              <a:cxn ang="0">
                <a:pos x="460643" y="0"/>
              </a:cxn>
              <a:cxn ang="0">
                <a:pos x="3643313" y="0"/>
              </a:cxn>
              <a:cxn ang="0">
                <a:pos x="3643313" y="404812"/>
              </a:cxn>
              <a:cxn ang="0">
                <a:pos x="460643" y="404812"/>
              </a:cxn>
              <a:cxn ang="0">
                <a:pos x="460643" y="0"/>
              </a:cxn>
            </a:cxnLst>
            <a:rect l="0" t="0" r="0" b="0"/>
            <a:pathLst>
              <a:path w="21600" h="21600">
                <a:moveTo>
                  <a:pt x="745" y="7538"/>
                </a:moveTo>
                <a:lnTo>
                  <a:pt x="745" y="21600"/>
                </a:lnTo>
                <a:lnTo>
                  <a:pt x="0" y="21600"/>
                </a:lnTo>
                <a:lnTo>
                  <a:pt x="0" y="21581"/>
                </a:lnTo>
                <a:lnTo>
                  <a:pt x="745" y="7538"/>
                </a:lnTo>
                <a:close/>
                <a:moveTo>
                  <a:pt x="273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731" y="21600"/>
                </a:lnTo>
                <a:lnTo>
                  <a:pt x="2731" y="0"/>
                </a:lnTo>
                <a:close/>
              </a:path>
            </a:pathLst>
          </a:custGeom>
          <a:solidFill>
            <a:srgbClr val="C00000"/>
          </a:solidFill>
          <a:ln w="12700">
            <a:noFill/>
          </a:ln>
        </p:spPr>
        <p:txBody>
          <a:bodyPr/>
          <a:lstStyle/>
          <a:p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34" name="矩形 8197"/>
          <p:cNvSpPr/>
          <p:nvPr/>
        </p:nvSpPr>
        <p:spPr>
          <a:xfrm>
            <a:off x="3564890" y="2290128"/>
            <a:ext cx="2226310" cy="276860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anchor="ctr">
            <a:spAutoFit/>
          </a:bodyPr>
          <a:lstStyle/>
          <a:p>
            <a:pPr hangingPunct="0"/>
            <a:r>
              <a:rPr lang="zh-CN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小程序操作指南</a:t>
            </a:r>
            <a:endParaRPr lang="zh-CN" altLang="en-US" sz="1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435" name="矩形 8200"/>
          <p:cNvSpPr/>
          <p:nvPr/>
        </p:nvSpPr>
        <p:spPr>
          <a:xfrm>
            <a:off x="972185" y="2225675"/>
            <a:ext cx="1855788" cy="553720"/>
          </a:xfrm>
          <a:prstGeom prst="rect">
            <a:avLst/>
          </a:prstGeom>
          <a:noFill/>
          <a:ln w="12700">
            <a:noFill/>
          </a:ln>
        </p:spPr>
        <p:txBody>
          <a:bodyPr lIns="0" tIns="0" rIns="0" bIns="0" anchor="ctr">
            <a:spAutoFit/>
          </a:bodyPr>
          <a:lstStyle/>
          <a:p>
            <a:pPr algn="ctr" hangingPunct="0"/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目   录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hangingPunct="0"/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content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437" name="任意多边形 8198"/>
          <p:cNvSpPr/>
          <p:nvPr/>
        </p:nvSpPr>
        <p:spPr>
          <a:xfrm>
            <a:off x="2987675" y="1373188"/>
            <a:ext cx="3644900" cy="404812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rect l="txL" t="txT" r="txR" b="txB"/>
            <a:pathLst>
              <a:path w="21600" h="21600">
                <a:moveTo>
                  <a:pt x="745" y="7538"/>
                </a:moveTo>
                <a:lnTo>
                  <a:pt x="745" y="21600"/>
                </a:lnTo>
                <a:lnTo>
                  <a:pt x="0" y="21600"/>
                </a:lnTo>
                <a:lnTo>
                  <a:pt x="0" y="21581"/>
                </a:lnTo>
                <a:lnTo>
                  <a:pt x="745" y="7538"/>
                </a:lnTo>
                <a:close/>
                <a:moveTo>
                  <a:pt x="273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731" y="21600"/>
                </a:lnTo>
                <a:lnTo>
                  <a:pt x="2731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127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hangingPunct="0"/>
            <a:r>
              <a:rPr lang="en-US" altLang="zh-CN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       </a:t>
            </a:r>
            <a:r>
              <a:rPr lang="zh-CN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登录指南</a:t>
            </a:r>
            <a:endParaRPr lang="zh-CN" altLang="en-US" sz="1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任意多边形 8196"/>
          <p:cNvSpPr/>
          <p:nvPr/>
        </p:nvSpPr>
        <p:spPr>
          <a:xfrm>
            <a:off x="2981325" y="3063875"/>
            <a:ext cx="3643313" cy="404813"/>
          </a:xfrm>
          <a:custGeom>
            <a:avLst/>
            <a:gdLst/>
            <a:ahLst/>
            <a:cxnLst>
              <a:cxn ang="0">
                <a:pos x="125661" y="141272"/>
              </a:cxn>
              <a:cxn ang="0">
                <a:pos x="125661" y="404812"/>
              </a:cxn>
              <a:cxn ang="0">
                <a:pos x="0" y="404812"/>
              </a:cxn>
              <a:cxn ang="0">
                <a:pos x="0" y="404456"/>
              </a:cxn>
              <a:cxn ang="0">
                <a:pos x="125661" y="141272"/>
              </a:cxn>
              <a:cxn ang="0">
                <a:pos x="460643" y="0"/>
              </a:cxn>
              <a:cxn ang="0">
                <a:pos x="3643313" y="0"/>
              </a:cxn>
              <a:cxn ang="0">
                <a:pos x="3643313" y="404812"/>
              </a:cxn>
              <a:cxn ang="0">
                <a:pos x="460643" y="404812"/>
              </a:cxn>
              <a:cxn ang="0">
                <a:pos x="460643" y="0"/>
              </a:cxn>
            </a:cxnLst>
            <a:rect l="0" t="0" r="0" b="0"/>
            <a:pathLst>
              <a:path w="21600" h="21600">
                <a:moveTo>
                  <a:pt x="745" y="7538"/>
                </a:moveTo>
                <a:lnTo>
                  <a:pt x="745" y="21600"/>
                </a:lnTo>
                <a:lnTo>
                  <a:pt x="0" y="21600"/>
                </a:lnTo>
                <a:lnTo>
                  <a:pt x="0" y="21581"/>
                </a:lnTo>
                <a:lnTo>
                  <a:pt x="745" y="7538"/>
                </a:lnTo>
                <a:close/>
                <a:moveTo>
                  <a:pt x="273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731" y="21600"/>
                </a:lnTo>
                <a:lnTo>
                  <a:pt x="2731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12700">
            <a:noFill/>
          </a:ln>
        </p:spPr>
        <p:txBody>
          <a:bodyPr/>
          <a:lstStyle/>
          <a:p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8197"/>
          <p:cNvSpPr/>
          <p:nvPr/>
        </p:nvSpPr>
        <p:spPr>
          <a:xfrm>
            <a:off x="3639820" y="3127693"/>
            <a:ext cx="2084070" cy="276860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anchor="ctr">
            <a:spAutoFit/>
          </a:bodyPr>
          <a:lstStyle/>
          <a:p>
            <a:pPr hangingPunct="0"/>
            <a:r>
              <a:rPr lang="en-US" altLang="zh-CN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PC</a:t>
            </a:r>
            <a:r>
              <a:rPr lang="zh-CN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操作指南</a:t>
            </a:r>
            <a:endParaRPr lang="zh-CN" altLang="en-US" sz="1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512060" y="887730"/>
            <a:ext cx="4120515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1. </a:t>
            </a:r>
            <a:r>
              <a:rPr lang="zh-CN" altLang="en-US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注册认证</a:t>
            </a:r>
            <a:endParaRPr lang="en-US" altLang="zh-CN" sz="1800" b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2. </a:t>
            </a:r>
            <a:r>
              <a:rPr lang="zh-CN" altLang="en-US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查看实习任务</a:t>
            </a:r>
            <a:r>
              <a:rPr lang="en-US" altLang="zh-CN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报名</a:t>
            </a:r>
            <a:endParaRPr lang="en-US" altLang="zh-CN" sz="1800" b="0" strike="noStrike" noProof="1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3. 签到</a:t>
            </a:r>
            <a:endParaRPr lang="zh-CN" altLang="en-US" sz="1800" b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4. 提交周日志</a:t>
            </a:r>
            <a:endParaRPr lang="en-US" altLang="zh-CN" sz="1800" b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5. </a:t>
            </a:r>
            <a:r>
              <a:rPr lang="zh-CN" altLang="en-US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实习评价</a:t>
            </a:r>
            <a:endParaRPr lang="zh-CN" altLang="en-US" sz="1800" b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6. </a:t>
            </a:r>
            <a:r>
              <a:rPr lang="zh-CN" altLang="en-US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玩转校友邦：推荐、校友圈、求职</a:t>
            </a:r>
            <a:endParaRPr lang="zh-CN" altLang="en-US" sz="1800" b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7. </a:t>
            </a:r>
            <a:r>
              <a:rPr lang="zh-CN" altLang="en-US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在线帮助中心</a:t>
            </a:r>
            <a:endParaRPr lang="en-US" altLang="zh-CN" sz="1800" b="0" strike="noStrike" noProof="1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endParaRPr lang="zh-CN" altLang="en-US" sz="18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8290" y="-29845"/>
            <a:ext cx="174752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hangingPunct="0"/>
            <a:r>
              <a:rPr lang="zh-CN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主要步骤</a:t>
            </a:r>
            <a:endParaRPr lang="zh-CN" altLang="en-US" sz="1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矩形 59407"/>
          <p:cNvSpPr/>
          <p:nvPr/>
        </p:nvSpPr>
        <p:spPr>
          <a:xfrm>
            <a:off x="150813" y="-56356"/>
            <a:ext cx="3022600" cy="460375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sz="2400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</a:t>
            </a:r>
            <a:endParaRPr lang="zh-CN" altLang="en-US" sz="2400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1130" y="283210"/>
            <a:ext cx="7377430" cy="875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kern="1200" cap="none" spc="0" normalizeH="0" baseline="0" noProof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文鼎中楷体" panose="03000600000000000000" charset="-122"/>
                <a:sym typeface="Calibri" panose="020F0502020204030204" pitchFamily="34" charset="0"/>
              </a:rPr>
              <a:t>路径：</a:t>
            </a:r>
            <a:r>
              <a:rPr kumimoji="0" lang="zh-CN" altLang="en-US" sz="1600" b="0" kern="1200" cap="none" spc="0" normalizeH="0" baseline="0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注册，</a:t>
            </a:r>
            <a:r>
              <a:rPr lang="zh-CN" altLang="en-US" b="0" noProof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我的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立即登录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微信登录或</a:t>
            </a: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输入手机号</a:t>
            </a:r>
            <a:r>
              <a:rPr kumimoji="0" lang="zh-CN" altLang="en-US" b="0" kern="1200" cap="none" spc="0" normalizeH="0" baseline="0" noProof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、短信</a:t>
            </a: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验证码注册</a:t>
            </a:r>
            <a:endParaRPr kumimoji="0" lang="zh-CN" altLang="en-US" b="0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             </a:t>
            </a:r>
            <a:r>
              <a:rPr kumimoji="0" lang="zh-CN" altLang="en-US" b="0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   认证，</a:t>
            </a:r>
            <a:r>
              <a:rPr kumimoji="0" lang="zh-CN" altLang="en-US" b="0" kern="1200" cap="none" spc="0" normalizeH="0" baseline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学籍认证</a:t>
            </a:r>
            <a:r>
              <a:rPr lang="en-US" altLang="zh-CN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→</a:t>
            </a:r>
            <a:r>
              <a:rPr kumimoji="0" lang="zh-CN" altLang="en-US" b="0" kern="1200" cap="none" spc="0" normalizeH="0" baseline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录入学籍信息“立即认证”</a:t>
            </a:r>
            <a:endParaRPr kumimoji="0" lang="en-US" altLang="zh-CN" b="0" kern="1200" cap="none" spc="0" normalizeH="0" baseline="0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/>
          <a:srcRect t="4502" b="2212"/>
          <a:stretch>
            <a:fillRect/>
          </a:stretch>
        </p:blipFill>
        <p:spPr>
          <a:xfrm>
            <a:off x="2607945" y="1329055"/>
            <a:ext cx="1705610" cy="344614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/>
          <a:srcRect t="4102"/>
          <a:stretch>
            <a:fillRect/>
          </a:stretch>
        </p:blipFill>
        <p:spPr>
          <a:xfrm>
            <a:off x="838573" y="1328876"/>
            <a:ext cx="1646790" cy="342022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88290" y="-29845"/>
            <a:ext cx="174752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hangingPunct="0"/>
            <a:r>
              <a:rPr lang="zh-CN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注册认证</a:t>
            </a:r>
            <a:endParaRPr lang="zh-CN" altLang="en-US" sz="1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3" name="直接箭头连接符 9"/>
          <p:cNvCxnSpPr/>
          <p:nvPr/>
        </p:nvCxnSpPr>
        <p:spPr>
          <a:xfrm flipV="1">
            <a:off x="525780" y="1955800"/>
            <a:ext cx="479425" cy="404495"/>
          </a:xfrm>
          <a:prstGeom prst="straightConnector1">
            <a:avLst/>
          </a:prstGeom>
          <a:ln w="63500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 descr="QQ图片201911261506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9615" y="1329055"/>
            <a:ext cx="1809750" cy="362458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/>
          <a:srcRect t="4383"/>
          <a:stretch>
            <a:fillRect/>
          </a:stretch>
        </p:blipFill>
        <p:spPr>
          <a:xfrm>
            <a:off x="6576060" y="1202690"/>
            <a:ext cx="1772920" cy="3672205"/>
          </a:xfrm>
          <a:prstGeom prst="rect">
            <a:avLst/>
          </a:prstGeom>
        </p:spPr>
      </p:pic>
      <p:sp>
        <p:nvSpPr>
          <p:cNvPr id="16" name="框架 6"/>
          <p:cNvSpPr/>
          <p:nvPr/>
        </p:nvSpPr>
        <p:spPr>
          <a:xfrm>
            <a:off x="6647180" y="2816860"/>
            <a:ext cx="1630680" cy="29400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矩形 59407"/>
          <p:cNvSpPr/>
          <p:nvPr/>
        </p:nvSpPr>
        <p:spPr>
          <a:xfrm>
            <a:off x="12700" y="-10318"/>
            <a:ext cx="3451225" cy="368300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查看实习任务报名</a:t>
            </a:r>
            <a:endParaRPr lang="zh-CN" altLang="en-US" sz="1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3195" y="414655"/>
            <a:ext cx="838898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kern="1200" cap="none" spc="0" normalizeH="0" baseline="0" noProof="1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路径：</a:t>
            </a:r>
            <a:r>
              <a:rPr kumimoji="0" lang="zh-CN" altLang="en-US" sz="1600" b="0" kern="1200" cap="none" spc="0" normalizeH="0" baseline="0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查看实习任务，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成长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 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实习任务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查看详情（老师设置的要求都在里面哦）                               </a:t>
            </a:r>
            <a:endParaRPr kumimoji="0" lang="zh-CN" altLang="en-US" b="0" kern="1200" cap="none" spc="0" normalizeH="0" baseline="0" noProof="1">
              <a:solidFill>
                <a:srgbClr val="DF002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4705" y="1375410"/>
            <a:ext cx="1954530" cy="3469640"/>
          </a:xfrm>
          <a:prstGeom prst="rect">
            <a:avLst/>
          </a:prstGeom>
        </p:spPr>
      </p:pic>
      <p:cxnSp>
        <p:nvCxnSpPr>
          <p:cNvPr id="17" name="直接箭头连接符 16"/>
          <p:cNvCxnSpPr/>
          <p:nvPr/>
        </p:nvCxnSpPr>
        <p:spPr>
          <a:xfrm>
            <a:off x="6102350" y="4191635"/>
            <a:ext cx="480060" cy="22733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5"/>
          <p:cNvSpPr txBox="1"/>
          <p:nvPr/>
        </p:nvSpPr>
        <p:spPr>
          <a:xfrm>
            <a:off x="163195" y="2542540"/>
            <a:ext cx="519430" cy="20612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00000"/>
              </a:lnSpc>
            </a:pPr>
            <a:r>
              <a:rPr lang="zh-CN" altLang="en-US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成长模块在底部哦</a:t>
            </a:r>
            <a:endParaRPr lang="zh-CN" altLang="en-US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</p:txBody>
      </p:sp>
      <p:sp>
        <p:nvSpPr>
          <p:cNvPr id="11" name="文本框 5"/>
          <p:cNvSpPr txBox="1"/>
          <p:nvPr/>
        </p:nvSpPr>
        <p:spPr>
          <a:xfrm>
            <a:off x="2865120" y="1557655"/>
            <a:ext cx="519430" cy="30460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00000"/>
              </a:lnSpc>
            </a:pPr>
            <a:r>
              <a:rPr lang="zh-CN" altLang="en-US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学籍认证成功进入实习模块</a:t>
            </a:r>
            <a:endParaRPr lang="zh-CN" altLang="en-US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4100" y="1375410"/>
            <a:ext cx="1955800" cy="34778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2410" y="1290320"/>
            <a:ext cx="2039620" cy="3648710"/>
          </a:xfrm>
          <a:prstGeom prst="rect">
            <a:avLst/>
          </a:prstGeom>
        </p:spPr>
      </p:pic>
      <p:cxnSp>
        <p:nvCxnSpPr>
          <p:cNvPr id="5" name="直接箭头连接符 4"/>
          <p:cNvCxnSpPr/>
          <p:nvPr/>
        </p:nvCxnSpPr>
        <p:spPr>
          <a:xfrm>
            <a:off x="814705" y="4124960"/>
            <a:ext cx="450215" cy="36004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5691505" y="1892935"/>
            <a:ext cx="519430" cy="30460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00000"/>
              </a:lnSpc>
            </a:pPr>
            <a:r>
              <a:rPr lang="zh-CN" altLang="en-US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实习任务的详细要求在这里</a:t>
            </a:r>
            <a:endParaRPr lang="zh-CN" altLang="en-US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3266440" y="1892935"/>
            <a:ext cx="405130" cy="9017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矩形 59407"/>
          <p:cNvSpPr/>
          <p:nvPr/>
        </p:nvSpPr>
        <p:spPr>
          <a:xfrm>
            <a:off x="12700" y="-10318"/>
            <a:ext cx="3451225" cy="368300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实习报名</a:t>
            </a:r>
            <a:r>
              <a:rPr lang="en-US" altLang="zh-CN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-</a:t>
            </a:r>
            <a:r>
              <a:rPr lang="zh-CN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自主实习</a:t>
            </a:r>
            <a:endParaRPr lang="en-US" altLang="zh-CN" sz="1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3195" y="414655"/>
            <a:ext cx="838898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kern="1200" cap="none" spc="0" normalizeH="0" baseline="0" noProof="1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路径：</a:t>
            </a:r>
            <a:r>
              <a:rPr kumimoji="0" lang="zh-CN" altLang="en-US" sz="1600" b="0" kern="1200" cap="none" spc="0" normalizeH="0" baseline="0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实习报名，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成长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实习任务</a:t>
            </a:r>
            <a:r>
              <a:rPr lang="en-US" altLang="zh-CN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→</a:t>
            </a:r>
            <a:r>
              <a:rPr lang="zh-CN" altLang="zh-CN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自主安排</a:t>
            </a:r>
            <a:r>
              <a:rPr lang="en-US" altLang="zh-CN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→</a:t>
            </a:r>
            <a:r>
              <a:rPr lang="en-US" altLang="zh-CN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去报名</a:t>
            </a:r>
            <a:r>
              <a:rPr lang="en-US" altLang="zh-CN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→ </a:t>
            </a:r>
            <a:r>
              <a:rPr lang="zh-CN" altLang="en-US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填写相关岗位信息</a:t>
            </a:r>
            <a:r>
              <a:rPr lang="en-US" altLang="zh-CN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提交岗位申请</a:t>
            </a:r>
            <a:endParaRPr kumimoji="0" lang="zh-CN" altLang="en-US" b="0" kern="1200" cap="none" spc="0" normalizeH="0" baseline="0" noProof="1">
              <a:solidFill>
                <a:srgbClr val="DF002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>
            <a:off x="1431925" y="3818255"/>
            <a:ext cx="539750" cy="22479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007110" y="1757045"/>
            <a:ext cx="519430" cy="25533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00000"/>
              </a:lnSpc>
            </a:pPr>
            <a:r>
              <a:rPr lang="zh-CN" altLang="en-US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进入实习计划进行报名</a:t>
            </a:r>
            <a:endParaRPr lang="zh-CN" altLang="en-US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1675" y="1204595"/>
            <a:ext cx="2039620" cy="36379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1285" y="1205230"/>
            <a:ext cx="2026285" cy="3637280"/>
          </a:xfrm>
          <a:prstGeom prst="rect">
            <a:avLst/>
          </a:prstGeom>
        </p:spPr>
      </p:pic>
      <p:cxnSp>
        <p:nvCxnSpPr>
          <p:cNvPr id="8" name="直接箭头连接符 7"/>
          <p:cNvCxnSpPr/>
          <p:nvPr/>
        </p:nvCxnSpPr>
        <p:spPr>
          <a:xfrm flipV="1">
            <a:off x="4599940" y="2802890"/>
            <a:ext cx="601345" cy="21526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4234815" y="1633855"/>
            <a:ext cx="519430" cy="27997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00000"/>
              </a:lnSpc>
            </a:pPr>
            <a:r>
              <a:rPr lang="zh-CN" altLang="en-US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点击去报名填写岗位详情</a:t>
            </a:r>
            <a:endParaRPr lang="zh-CN" altLang="en-US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0024"/>
      </a:accent1>
      <a:accent2>
        <a:srgbClr val="C0504D"/>
      </a:accent2>
      <a:accent3>
        <a:srgbClr val="FFFFFF"/>
      </a:accent3>
      <a:accent4>
        <a:srgbClr val="000000"/>
      </a:accent4>
      <a:accent5>
        <a:srgbClr val="ECAAAB"/>
      </a:accent5>
      <a:accent6>
        <a:srgbClr val="AC4744"/>
      </a:accent6>
      <a:hlink>
        <a:srgbClr val="0000FF"/>
      </a:hlink>
      <a:folHlink>
        <a:srgbClr val="FF00FF"/>
      </a:folHlink>
    </a:clrScheme>
    <a:fontScheme name="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 - Default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0024"/>
      </a:accent1>
      <a:accent2>
        <a:srgbClr val="C0504D"/>
      </a:accent2>
      <a:accent3>
        <a:srgbClr val="FFFFFF"/>
      </a:accent3>
      <a:accent4>
        <a:srgbClr val="000000"/>
      </a:accent4>
      <a:accent5>
        <a:srgbClr val="ECAAAB"/>
      </a:accent5>
      <a:accent6>
        <a:srgbClr val="AC4744"/>
      </a:accent6>
      <a:hlink>
        <a:srgbClr val="0000FF"/>
      </a:hlink>
      <a:folHlink>
        <a:srgbClr val="FF00FF"/>
      </a:folHlink>
    </a:clrScheme>
    <a:fontScheme name="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0024"/>
      </a:accent1>
      <a:accent2>
        <a:srgbClr val="C0504D"/>
      </a:accent2>
      <a:accent3>
        <a:srgbClr val="FFFFFF"/>
      </a:accent3>
      <a:accent4>
        <a:srgbClr val="000000"/>
      </a:accent4>
      <a:accent5>
        <a:srgbClr val="ECAAAB"/>
      </a:accent5>
      <a:accent6>
        <a:srgbClr val="AC4744"/>
      </a:accent6>
      <a:hlink>
        <a:srgbClr val="0000FF"/>
      </a:hlink>
      <a:folHlink>
        <a:srgbClr val="FF00FF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1437</Words>
  <Application>WPS 演示</Application>
  <PresentationFormat>全屏显示(16:9)</PresentationFormat>
  <Paragraphs>194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21</vt:i4>
      </vt:variant>
    </vt:vector>
  </HeadingPairs>
  <TitlesOfParts>
    <vt:vector size="33" baseType="lpstr">
      <vt:lpstr>Arial</vt:lpstr>
      <vt:lpstr>宋体</vt:lpstr>
      <vt:lpstr>Wingdings</vt:lpstr>
      <vt:lpstr>Calibri</vt:lpstr>
      <vt:lpstr>文鼎中楷体</vt:lpstr>
      <vt:lpstr>微软雅黑</vt:lpstr>
      <vt:lpstr>文鼎中楷体</vt:lpstr>
      <vt:lpstr>Arial Unicode MS</vt:lpstr>
      <vt:lpstr>华文仿宋</vt:lpstr>
      <vt:lpstr>Office 主题</vt:lpstr>
      <vt:lpstr>3_Office 主题 - Default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oо○謊唁oо</cp:lastModifiedBy>
  <cp:revision>360</cp:revision>
  <dcterms:created xsi:type="dcterms:W3CDTF">2017-01-09T09:44:00Z</dcterms:created>
  <dcterms:modified xsi:type="dcterms:W3CDTF">2020-10-21T08:43:04Z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